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9" r:id="rId3"/>
    <p:sldId id="257" r:id="rId4"/>
    <p:sldId id="264" r:id="rId5"/>
    <p:sldId id="266" r:id="rId6"/>
    <p:sldId id="285" r:id="rId7"/>
    <p:sldId id="286" r:id="rId8"/>
    <p:sldId id="268" r:id="rId9"/>
    <p:sldId id="287" r:id="rId10"/>
    <p:sldId id="288" r:id="rId11"/>
    <p:sldId id="270" r:id="rId12"/>
    <p:sldId id="289" r:id="rId13"/>
    <p:sldId id="291" r:id="rId14"/>
    <p:sldId id="292" r:id="rId15"/>
    <p:sldId id="293" r:id="rId16"/>
    <p:sldId id="294" r:id="rId17"/>
    <p:sldId id="295" r:id="rId18"/>
    <p:sldId id="284" r:id="rId19"/>
  </p:sldIdLst>
  <p:sldSz cx="12192000" cy="6858000"/>
  <p:notesSz cx="6400800" cy="8686800"/>
  <p:defaultTex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709" userDrawn="1">
          <p15:clr>
            <a:srgbClr val="A4A3A4"/>
          </p15:clr>
        </p15:guide>
        <p15:guide id="2" orient="horz" pos="1389" userDrawn="1">
          <p15:clr>
            <a:srgbClr val="A4A3A4"/>
          </p15:clr>
        </p15:guide>
        <p15:guide id="3" orient="horz" pos="3838" userDrawn="1">
          <p15:clr>
            <a:srgbClr val="A4A3A4"/>
          </p15:clr>
        </p15:guide>
        <p15:guide id="5" pos="3840" userDrawn="1">
          <p15:clr>
            <a:srgbClr val="A4A3A4"/>
          </p15:clr>
        </p15:guide>
        <p15:guide id="6" pos="3727" userDrawn="1">
          <p15:clr>
            <a:srgbClr val="A4A3A4"/>
          </p15:clr>
        </p15:guide>
        <p15:guide id="7" pos="3953" userDrawn="1">
          <p15:clr>
            <a:srgbClr val="A4A3A4"/>
          </p15:clr>
        </p15:guide>
        <p15:guide id="8" pos="4861" userDrawn="1">
          <p15:clr>
            <a:srgbClr val="A4A3A4"/>
          </p15:clr>
        </p15:guide>
        <p15:guide id="9" pos="5065" userDrawn="1">
          <p15:clr>
            <a:srgbClr val="A4A3A4"/>
          </p15:clr>
        </p15:guide>
        <p15:guide id="10" pos="7106" userDrawn="1">
          <p15:clr>
            <a:srgbClr val="A4A3A4"/>
          </p15:clr>
        </p15:guide>
        <p15:guide id="11" pos="2819" userDrawn="1">
          <p15:clr>
            <a:srgbClr val="A4A3A4"/>
          </p15:clr>
        </p15:guide>
        <p15:guide id="12" pos="2615" userDrawn="1">
          <p15:clr>
            <a:srgbClr val="A4A3A4"/>
          </p15:clr>
        </p15:guide>
        <p15:guide id="13" pos="574" userDrawn="1">
          <p15:clr>
            <a:srgbClr val="A4A3A4"/>
          </p15:clr>
        </p15:guide>
        <p15:guide id="14" orient="horz" pos="799" userDrawn="1">
          <p15:clr>
            <a:srgbClr val="A4A3A4"/>
          </p15:clr>
        </p15:guide>
        <p15:guide id="15" orient="horz" pos="41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ADB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73" autoAdjust="0"/>
    <p:restoredTop sz="72404" autoAdjust="0"/>
  </p:normalViewPr>
  <p:slideViewPr>
    <p:cSldViewPr snapToObjects="1">
      <p:cViewPr>
        <p:scale>
          <a:sx n="111" d="100"/>
          <a:sy n="111" d="100"/>
        </p:scale>
        <p:origin x="208" y="144"/>
      </p:cViewPr>
      <p:guideLst>
        <p:guide orient="horz" pos="709"/>
        <p:guide orient="horz" pos="1389"/>
        <p:guide orient="horz" pos="3838"/>
        <p:guide pos="3840"/>
        <p:guide pos="3727"/>
        <p:guide pos="3953"/>
        <p:guide pos="4861"/>
        <p:guide pos="5065"/>
        <p:guide pos="7106"/>
        <p:guide pos="2819"/>
        <p:guide pos="2615"/>
        <p:guide pos="574"/>
        <p:guide orient="horz" pos="799"/>
        <p:guide orient="horz" pos="411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a:p>
        </p:txBody>
      </p:sp>
      <p:sp>
        <p:nvSpPr>
          <p:cNvPr id="5124" name="Rectangle 4"/>
          <p:cNvSpPr>
            <a:spLocks noGrp="1" noRot="1" noChangeAspect="1" noChangeArrowheads="1" noTextEdit="1"/>
          </p:cNvSpPr>
          <p:nvPr>
            <p:ph type="sldImg" idx="2"/>
          </p:nvPr>
        </p:nvSpPr>
        <p:spPr bwMode="auto">
          <a:xfrm>
            <a:off x="307975" y="652463"/>
            <a:ext cx="5786438" cy="3255962"/>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6211" tIns="43106" rIns="86211" bIns="43106"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86211" tIns="43106" rIns="86211" bIns="43106" numCol="1" anchor="b" anchorCtr="0" compatLnSpc="1">
            <a:prstTxWarp prst="textNoShape">
              <a:avLst/>
            </a:prstTxWarp>
          </a:bodyPr>
          <a:lstStyle>
            <a:lvl1pPr algn="r" defTabSz="862013">
              <a:defRPr sz="1100"/>
            </a:lvl1pPr>
          </a:lstStyle>
          <a:p>
            <a:fld id="{54E7F490-E965-9B42-AE49-DA4BC6E663B1}" type="slidenum">
              <a:rPr lang="de-CH"/>
              <a:pPr/>
              <a:t>‹#›</a:t>
            </a:fld>
            <a:endParaRPr lang="de-CH"/>
          </a:p>
        </p:txBody>
      </p:sp>
    </p:spTree>
    <p:extLst>
      <p:ext uri="{BB962C8B-B14F-4D97-AF65-F5344CB8AC3E}">
        <p14:creationId xmlns:p14="http://schemas.microsoft.com/office/powerpoint/2010/main" val="4984389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a:t>
            </a:fld>
            <a:endParaRPr lang="de-CH"/>
          </a:p>
        </p:txBody>
      </p:sp>
    </p:spTree>
    <p:extLst>
      <p:ext uri="{BB962C8B-B14F-4D97-AF65-F5344CB8AC3E}">
        <p14:creationId xmlns:p14="http://schemas.microsoft.com/office/powerpoint/2010/main" val="4113430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Continuing with our data exploration, I generated frequency distributions and keyword counts for specific terms.</a:t>
            </a:r>
          </a:p>
          <a:p>
            <a:pPr algn="l">
              <a:buFont typeface="+mj-lt"/>
              <a:buAutoNum type="arabicPeriod"/>
            </a:pPr>
            <a:r>
              <a:rPr lang="en-GB" b="1" i="0" dirty="0">
                <a:solidFill>
                  <a:srgbClr val="ECECEC"/>
                </a:solidFill>
                <a:effectLst/>
                <a:highlight>
                  <a:srgbClr val="212121"/>
                </a:highlight>
                <a:latin typeface="ui-sans-serif"/>
              </a:rPr>
              <a:t>Keyword Frequency Distribution</a:t>
            </a:r>
            <a:r>
              <a:rPr lang="en-GB" b="0" i="0" dirty="0">
                <a:solidFill>
                  <a:srgbClr val="ECECEC"/>
                </a:solidFill>
                <a:effectLst/>
                <a:highlight>
                  <a:srgbClr val="212121"/>
                </a:highlight>
                <a:latin typeface="ui-sans-serif"/>
              </a:rPr>
              <a:t>: The frequency distribution plot shows the 30 most common tokens in the document. This helps in understanding the distribution and repetition of terms.</a:t>
            </a:r>
          </a:p>
          <a:p>
            <a:pPr algn="l">
              <a:buFont typeface="+mj-lt"/>
              <a:buAutoNum type="arabicPeriod"/>
            </a:pPr>
            <a:r>
              <a:rPr lang="en-GB" b="1" i="0" dirty="0">
                <a:solidFill>
                  <a:srgbClr val="ECECEC"/>
                </a:solidFill>
                <a:effectLst/>
                <a:highlight>
                  <a:srgbClr val="212121"/>
                </a:highlight>
                <a:latin typeface="ui-sans-serif"/>
              </a:rPr>
              <a:t>Keyword Counts</a:t>
            </a:r>
            <a:r>
              <a:rPr lang="en-GB" b="0" i="0" dirty="0">
                <a:solidFill>
                  <a:srgbClr val="ECECEC"/>
                </a:solidFill>
                <a:effectLst/>
                <a:highlight>
                  <a:srgbClr val="212121"/>
                </a:highlight>
                <a:latin typeface="ui-sans-serif"/>
              </a:rPr>
              <a:t>: I specifically counted the occurrences of our predefined keywords. This bar chart visualizes how often these critical terms appear, providing insights into their prominence in the Basel framework.</a:t>
            </a:r>
          </a:p>
          <a:p>
            <a:pPr algn="l"/>
            <a:r>
              <a:rPr lang="en-GB" b="0" i="0" dirty="0">
                <a:solidFill>
                  <a:srgbClr val="ECECEC"/>
                </a:solidFill>
                <a:effectLst/>
                <a:highlight>
                  <a:srgbClr val="212121"/>
                </a:highlight>
                <a:latin typeface="ui-sans-serif"/>
              </a:rPr>
              <a:t>These visualizations and analyses were crucial for two reasons:</a:t>
            </a:r>
          </a:p>
          <a:p>
            <a:pPr algn="l"/>
            <a:endParaRPr lang="en-GB" b="0" i="0" dirty="0">
              <a:solidFill>
                <a:srgbClr val="ECECEC"/>
              </a:solidFill>
              <a:effectLst/>
              <a:highlight>
                <a:srgbClr val="212121"/>
              </a:highlight>
              <a:latin typeface="ui-sans-serif"/>
            </a:endParaRPr>
          </a:p>
          <a:p>
            <a:pPr algn="l">
              <a:buFont typeface="Arial" panose="020B0604020202020204" pitchFamily="34" charset="0"/>
              <a:buChar char="•"/>
            </a:pPr>
            <a:r>
              <a:rPr lang="en-GB" b="0" i="0" dirty="0">
                <a:solidFill>
                  <a:srgbClr val="ECECEC"/>
                </a:solidFill>
                <a:effectLst/>
                <a:highlight>
                  <a:srgbClr val="212121"/>
                </a:highlight>
                <a:latin typeface="ui-sans-serif"/>
              </a:rPr>
              <a:t>They helped in understanding the structure and key elements of the Basel framework.</a:t>
            </a:r>
          </a:p>
          <a:p>
            <a:pPr algn="l">
              <a:buFont typeface="Arial" panose="020B0604020202020204" pitchFamily="34" charset="0"/>
              <a:buChar char="•"/>
            </a:pPr>
            <a:r>
              <a:rPr lang="en-GB" b="0" i="0" dirty="0">
                <a:solidFill>
                  <a:srgbClr val="ECECEC"/>
                </a:solidFill>
                <a:effectLst/>
                <a:highlight>
                  <a:srgbClr val="212121"/>
                </a:highlight>
                <a:latin typeface="ui-sans-serif"/>
              </a:rPr>
              <a:t>They informed the design of our retrieval-augmented generation system by highlighting the most relevant terms and concepts to focus on which gives insight on how to use the system</a:t>
            </a: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10</a:t>
            </a:fld>
            <a:endParaRPr lang="de-CH"/>
          </a:p>
        </p:txBody>
      </p:sp>
    </p:spTree>
    <p:extLst>
      <p:ext uri="{BB962C8B-B14F-4D97-AF65-F5344CB8AC3E}">
        <p14:creationId xmlns:p14="http://schemas.microsoft.com/office/powerpoint/2010/main" val="3487838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11</a:t>
            </a:fld>
            <a:endParaRPr lang="de-CH"/>
          </a:p>
        </p:txBody>
      </p:sp>
    </p:spTree>
    <p:extLst>
      <p:ext uri="{BB962C8B-B14F-4D97-AF65-F5344CB8AC3E}">
        <p14:creationId xmlns:p14="http://schemas.microsoft.com/office/powerpoint/2010/main" val="40330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I created the function </a:t>
            </a:r>
            <a:r>
              <a:rPr lang="en-GB" b="0" i="0" dirty="0" err="1">
                <a:solidFill>
                  <a:srgbClr val="ECECEC"/>
                </a:solidFill>
                <a:effectLst/>
                <a:highlight>
                  <a:srgbClr val="212121"/>
                </a:highlight>
                <a:latin typeface="ui-sans-serif"/>
              </a:rPr>
              <a:t>create_vectordb</a:t>
            </a:r>
            <a:r>
              <a:rPr lang="en-GB" b="0" i="0" dirty="0">
                <a:solidFill>
                  <a:srgbClr val="ECECEC"/>
                </a:solidFill>
                <a:effectLst/>
                <a:highlight>
                  <a:srgbClr val="212121"/>
                </a:highlight>
                <a:latin typeface="ui-sans-serif"/>
              </a:rPr>
              <a:t> for processing and vectorizing PDF documents. It starts by taking PDF files and their filenames as input and processes these files to create a vector database. </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We begin by extracting text from the PDFs using a PDF reader. The extracted text is then split into smaller, more manageable chunks. Each chunk is converted into a numerical vector using a text embedding model. These vectors are stored in a vector database, allowing for quick and efficient similarity searches.</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Vectorization is the process of converting text into numerical vectors. In this process, each word or phrase is mapped to a point in a high-dimensional space. Similar texts are positioned closer together in this space. This conversion allows us to perform efficient similarity searches by comparing these vectors.</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I used FAISS (Facebook AI Similarity Search) to manage our vector database. FAISS is a library developed by Facebook AI, designed for efficient similarity search and clustering of dense vectors. It's particularly suited for high-dimensional data and large datasets, making it an ideal choice for our use case.</a:t>
            </a:r>
          </a:p>
        </p:txBody>
      </p:sp>
      <p:sp>
        <p:nvSpPr>
          <p:cNvPr id="4" name="Slide Number Placeholder 3"/>
          <p:cNvSpPr>
            <a:spLocks noGrp="1"/>
          </p:cNvSpPr>
          <p:nvPr>
            <p:ph type="sldNum" sz="quarter" idx="5"/>
          </p:nvPr>
        </p:nvSpPr>
        <p:spPr/>
        <p:txBody>
          <a:bodyPr/>
          <a:lstStyle/>
          <a:p>
            <a:fld id="{54E7F490-E965-9B42-AE49-DA4BC6E663B1}" type="slidenum">
              <a:rPr lang="de-CH" smtClean="0"/>
              <a:pPr/>
              <a:t>12</a:t>
            </a:fld>
            <a:endParaRPr lang="de-CH"/>
          </a:p>
        </p:txBody>
      </p:sp>
    </p:spTree>
    <p:extLst>
      <p:ext uri="{BB962C8B-B14F-4D97-AF65-F5344CB8AC3E}">
        <p14:creationId xmlns:p14="http://schemas.microsoft.com/office/powerpoint/2010/main" val="339234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When a user submits a question, the system processes this query through several stages.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First, the query is tokenized and converted into a vector. This vector is then compared with vectors in the vector database to retrieve relevant document chunks. The retrieval stage involves finding the most similar document chunks to the user's query. These chunks are identified based on their vector similarity to the query vector. The retrieved document chunks are integrated into a predefined prompt template. This template ensures that the context from the documents is used to guide the language model's response generation.</a:t>
            </a:r>
          </a:p>
          <a:p>
            <a:pPr algn="l">
              <a:buFont typeface="Arial" panose="020B0604020202020204" pitchFamily="34" charset="0"/>
              <a:buChar char="•"/>
            </a:pPr>
            <a:r>
              <a:rPr lang="en-GB" b="0" i="0" dirty="0">
                <a:solidFill>
                  <a:srgbClr val="ECECEC"/>
                </a:solidFill>
                <a:effectLst/>
                <a:highlight>
                  <a:srgbClr val="212121"/>
                </a:highlight>
                <a:latin typeface="ui-sans-serif"/>
              </a:rPr>
              <a:t>The language model (GPT-3.5) uses the contextual prompt to generate a response.</a:t>
            </a:r>
          </a:p>
          <a:p>
            <a:pPr algn="l">
              <a:buFont typeface="Arial" panose="020B0604020202020204" pitchFamily="34" charset="0"/>
              <a:buChar char="•"/>
            </a:pPr>
            <a:r>
              <a:rPr lang="en-GB" b="0" i="0" dirty="0">
                <a:solidFill>
                  <a:srgbClr val="ECECEC"/>
                </a:solidFill>
                <a:effectLst/>
                <a:highlight>
                  <a:srgbClr val="212121"/>
                </a:highlight>
                <a:latin typeface="ui-sans-serif"/>
              </a:rPr>
              <a:t>The generated response is streamed back to the user, updating in real-time as it is generated.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The key advantage of combining retrieval and generation is that it ensures the responses are not only relevant but also grounded in the specific content of the provided documents. This hybrid approach enhances the accuracy and reliability of the chatbot's answers."</a:t>
            </a:r>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13</a:t>
            </a:fld>
            <a:endParaRPr lang="de-CH"/>
          </a:p>
        </p:txBody>
      </p:sp>
    </p:spTree>
    <p:extLst>
      <p:ext uri="{BB962C8B-B14F-4D97-AF65-F5344CB8AC3E}">
        <p14:creationId xmlns:p14="http://schemas.microsoft.com/office/powerpoint/2010/main" val="324776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CECEC"/>
                </a:solidFill>
                <a:effectLst/>
                <a:highlight>
                  <a:srgbClr val="212121"/>
                </a:highlight>
                <a:latin typeface="ui-sans-serif"/>
              </a:rPr>
              <a:t>In this section, we will evaluate the performance of our chatbot by comparing responses generated using two different models: ChatGPT-3.5 and the Retrieval-Augmented Generation (RAG) model. Additionally, I provided an option to compare these responses with expert answers to assess accuracy and relevance. First, let's compare the performance between ChatGPT-3.5 and our RAG model. ChatGPT-3.5 is a robust language model, but it generates responses based solely on its training data. The RAG model, on the other hand, enhances responses by retrieving relevant information from specific documents, making it more contextually accurate. To quantify the performance, I used ROUGE scores. ROUGE, which stands for Recall-Oriented Understudy for </a:t>
            </a:r>
            <a:r>
              <a:rPr lang="en-GB" b="0" i="0" dirty="0" err="1">
                <a:solidFill>
                  <a:srgbClr val="ECECEC"/>
                </a:solidFill>
                <a:effectLst/>
                <a:highlight>
                  <a:srgbClr val="212121"/>
                </a:highlight>
                <a:latin typeface="ui-sans-serif"/>
              </a:rPr>
              <a:t>Gisting</a:t>
            </a:r>
            <a:r>
              <a:rPr lang="en-GB" b="0" i="0" dirty="0">
                <a:solidFill>
                  <a:srgbClr val="ECECEC"/>
                </a:solidFill>
                <a:effectLst/>
                <a:highlight>
                  <a:srgbClr val="212121"/>
                </a:highlight>
                <a:latin typeface="ui-sans-serif"/>
              </a:rPr>
              <a:t> Evaluation, is a set of metrics used to evaluate the quality of text summaries by comparing them to reference summaries.</a:t>
            </a: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14</a:t>
            </a:fld>
            <a:endParaRPr lang="de-CH"/>
          </a:p>
        </p:txBody>
      </p:sp>
    </p:spTree>
    <p:extLst>
      <p:ext uri="{BB962C8B-B14F-4D97-AF65-F5344CB8AC3E}">
        <p14:creationId xmlns:p14="http://schemas.microsoft.com/office/powerpoint/2010/main" val="382220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ECECEC"/>
              </a:solidFill>
              <a:effectLst/>
              <a:highlight>
                <a:srgbClr val="212121"/>
              </a:highlight>
              <a:latin typeface="ui-sans-serif"/>
            </a:endParaRPr>
          </a:p>
          <a:p>
            <a:pPr algn="l">
              <a:buFont typeface="Arial" panose="020B0604020202020204" pitchFamily="34" charset="0"/>
              <a:buChar char="•"/>
            </a:pPr>
            <a:r>
              <a:rPr lang="en-GB" b="1" i="0" dirty="0">
                <a:solidFill>
                  <a:srgbClr val="ECECEC"/>
                </a:solidFill>
                <a:effectLst/>
                <a:highlight>
                  <a:srgbClr val="212121"/>
                </a:highlight>
                <a:latin typeface="ui-sans-serif"/>
              </a:rPr>
              <a:t>ROUGE-1</a:t>
            </a:r>
            <a:r>
              <a:rPr lang="en-GB" b="0" i="0" dirty="0">
                <a:solidFill>
                  <a:srgbClr val="ECECEC"/>
                </a:solidFill>
                <a:effectLst/>
                <a:highlight>
                  <a:srgbClr val="212121"/>
                </a:highlight>
                <a:latin typeface="ui-sans-serif"/>
              </a:rPr>
              <a:t>: Measures the overlap of unigrams (single words) between the generated text and the reference text.</a:t>
            </a:r>
          </a:p>
          <a:p>
            <a:pPr algn="l">
              <a:buFont typeface="Arial" panose="020B0604020202020204" pitchFamily="34" charset="0"/>
              <a:buChar char="•"/>
            </a:pPr>
            <a:r>
              <a:rPr lang="en-GB" b="1" i="0" dirty="0">
                <a:solidFill>
                  <a:srgbClr val="ECECEC"/>
                </a:solidFill>
                <a:effectLst/>
                <a:highlight>
                  <a:srgbClr val="212121"/>
                </a:highlight>
                <a:latin typeface="ui-sans-serif"/>
              </a:rPr>
              <a:t>ROUGE-2</a:t>
            </a:r>
            <a:r>
              <a:rPr lang="en-GB" b="0" i="0" dirty="0">
                <a:solidFill>
                  <a:srgbClr val="ECECEC"/>
                </a:solidFill>
                <a:effectLst/>
                <a:highlight>
                  <a:srgbClr val="212121"/>
                </a:highlight>
                <a:latin typeface="ui-sans-serif"/>
              </a:rPr>
              <a:t>: Measures the overlap of bigrams (two-word sequences) between the generated text and the reference text.</a:t>
            </a:r>
          </a:p>
          <a:p>
            <a:pPr algn="l">
              <a:buFont typeface="Arial" panose="020B0604020202020204" pitchFamily="34" charset="0"/>
              <a:buChar char="•"/>
            </a:pPr>
            <a:r>
              <a:rPr lang="en-GB" b="1" i="0" dirty="0">
                <a:solidFill>
                  <a:srgbClr val="ECECEC"/>
                </a:solidFill>
                <a:effectLst/>
                <a:highlight>
                  <a:srgbClr val="212121"/>
                </a:highlight>
                <a:latin typeface="ui-sans-serif"/>
              </a:rPr>
              <a:t>ROUGE-L</a:t>
            </a:r>
            <a:r>
              <a:rPr lang="en-GB" b="0" i="0" dirty="0">
                <a:solidFill>
                  <a:srgbClr val="ECECEC"/>
                </a:solidFill>
                <a:effectLst/>
                <a:highlight>
                  <a:srgbClr val="212121"/>
                </a:highlight>
                <a:latin typeface="ui-sans-serif"/>
              </a:rPr>
              <a:t>: Measures the longest common subsequence (LCS) between the generated text and the reference text.</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The recall of 0.4026 means that the RAG model retrieved 40.26% of the relevant unigrams (single words) present in the expert answers. This indicates that the RAG model is quite effective in capturing individual words from the reference text.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"The precision of 0.8857 shows that 88.57% of the unigrams in the generated answers were relevant to the expert answers. This suggests that the RAG model is highly accurate in including relevant words in its responses.”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"The F1-score of 0.5536 provides a balanced measure of both precision and recall. This indicates that the RAG model performs well in terms of retrieving and generating relevant individual words with high accuracy.”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b="0" i="0" dirty="0">
              <a:solidFill>
                <a:srgbClr val="ECECEC"/>
              </a:solidFill>
              <a:effectLst/>
              <a:highlight>
                <a:srgbClr val="212121"/>
              </a:highlight>
              <a:latin typeface="ui-sans-serif"/>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"The precision of 0.6190 shows that 61.90% of the bigrams in the generated answers were relevant to the expert answers. This indicates that while the model captures some contextual phrases, there is still room for improvement.”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b="0" i="0" dirty="0">
              <a:solidFill>
                <a:srgbClr val="ECECEC"/>
              </a:solidFill>
              <a:effectLst/>
              <a:highlight>
                <a:srgbClr val="212121"/>
              </a:highlight>
              <a:latin typeface="ui-sans-serif"/>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"The recall of 0.3766 for ROUGE-L indicates that the RAG model retrieved 37.66% of the longest common </a:t>
            </a:r>
            <a:r>
              <a:rPr lang="en-GB" b="0" i="0" dirty="0" err="1">
                <a:solidFill>
                  <a:srgbClr val="ECECEC"/>
                </a:solidFill>
                <a:effectLst/>
                <a:highlight>
                  <a:srgbClr val="212121"/>
                </a:highlight>
                <a:latin typeface="ui-sans-serif"/>
              </a:rPr>
              <a:t>subsequences</a:t>
            </a:r>
            <a:r>
              <a:rPr lang="en-GB" b="0" i="0" dirty="0">
                <a:solidFill>
                  <a:srgbClr val="ECECEC"/>
                </a:solidFill>
                <a:effectLst/>
                <a:highlight>
                  <a:srgbClr val="212121"/>
                </a:highlight>
                <a:latin typeface="ui-sans-serif"/>
              </a:rPr>
              <a:t> present in the expert answers. This shows that the model is effective in capturing longer contextually relevant sequences.”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b="0" i="0" dirty="0">
                <a:solidFill>
                  <a:srgbClr val="ECECEC"/>
                </a:solidFill>
                <a:effectLst/>
                <a:highlight>
                  <a:srgbClr val="212121"/>
                </a:highlight>
                <a:latin typeface="ui-sans-serif"/>
              </a:rPr>
              <a:t>"The precision of 0.8286 demonstrates that 82.86% of the longest common </a:t>
            </a:r>
            <a:r>
              <a:rPr lang="en-GB" b="0" i="0" dirty="0" err="1">
                <a:solidFill>
                  <a:srgbClr val="ECECEC"/>
                </a:solidFill>
                <a:effectLst/>
                <a:highlight>
                  <a:srgbClr val="212121"/>
                </a:highlight>
                <a:latin typeface="ui-sans-serif"/>
              </a:rPr>
              <a:t>subsequences</a:t>
            </a:r>
            <a:r>
              <a:rPr lang="en-GB" b="0" i="0" dirty="0">
                <a:solidFill>
                  <a:srgbClr val="ECECEC"/>
                </a:solidFill>
                <a:effectLst/>
                <a:highlight>
                  <a:srgbClr val="212121"/>
                </a:highlight>
                <a:latin typeface="ui-sans-serif"/>
              </a:rPr>
              <a:t> in the generated answers were relevant. This suggests that the RAG model balances relevance and context effectively."</a:t>
            </a:r>
          </a:p>
          <a:p>
            <a:br>
              <a:rPr lang="en-GB" dirty="0"/>
            </a:br>
            <a:r>
              <a:rPr lang="en-GB" b="0" i="0" dirty="0">
                <a:solidFill>
                  <a:srgbClr val="ECECEC"/>
                </a:solidFill>
                <a:effectLst/>
                <a:highlight>
                  <a:srgbClr val="212121"/>
                </a:highlight>
                <a:latin typeface="ui-sans-serif"/>
              </a:rPr>
              <a:t>These ROUGE scores demonstrate that the RAG model generally performs well, especially in capturing relevant words and longer sequences, though there is still room for improvement in capturing two-word. The comparison with expert answers shows that the RAG model provides responses that align closely with expert insights, making it a valuable tool for regulatory compliance in credit risk </a:t>
            </a:r>
            <a:r>
              <a:rPr lang="en-GB" b="0" i="0" dirty="0" err="1">
                <a:solidFill>
                  <a:srgbClr val="ECECEC"/>
                </a:solidFill>
                <a:effectLst/>
                <a:highlight>
                  <a:srgbClr val="212121"/>
                </a:highlight>
                <a:latin typeface="ui-sans-serif"/>
              </a:rPr>
              <a:t>modeling</a:t>
            </a:r>
            <a:r>
              <a:rPr lang="en-GB" b="0" i="0" dirty="0">
                <a:solidFill>
                  <a:srgbClr val="ECECEC"/>
                </a:solidFill>
                <a:effectLst/>
                <a:highlight>
                  <a:srgbClr val="212121"/>
                </a:highlight>
                <a:latin typeface="ui-sans-serif"/>
              </a:rPr>
              <a: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b="0" i="0" dirty="0">
              <a:solidFill>
                <a:srgbClr val="ECECEC"/>
              </a:solidFill>
              <a:effectLst/>
              <a:highlight>
                <a:srgbClr val="212121"/>
              </a:highlight>
              <a:latin typeface="ui-sans-serif"/>
            </a:endParaRP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15</a:t>
            </a:fld>
            <a:endParaRPr lang="de-CH"/>
          </a:p>
        </p:txBody>
      </p:sp>
    </p:spTree>
    <p:extLst>
      <p:ext uri="{BB962C8B-B14F-4D97-AF65-F5344CB8AC3E}">
        <p14:creationId xmlns:p14="http://schemas.microsoft.com/office/powerpoint/2010/main" val="2324367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CECEC"/>
                </a:solidFill>
                <a:effectLst/>
                <a:highlight>
                  <a:srgbClr val="212121"/>
                </a:highlight>
                <a:latin typeface="ui-sans-serif"/>
              </a:rPr>
              <a:t>A significant limitation of these models is their struggle with interpreting and processing non-textual data. This includes images, complex diagrams, and particularly equations embedded as images or in graphical format. The models can't directly read the content of these images or understand their mathematical implications.</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When confronted with an equation or formula presented as an image, the model cannot 'read' the equation. Instead, it can only describe the image based on the context or any accompanying text. This often results in descriptions that outline the steps or principles involved, rather than the exact mathematical expressions.</a:t>
            </a:r>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16</a:t>
            </a:fld>
            <a:endParaRPr lang="de-CH"/>
          </a:p>
        </p:txBody>
      </p:sp>
    </p:spTree>
    <p:extLst>
      <p:ext uri="{BB962C8B-B14F-4D97-AF65-F5344CB8AC3E}">
        <p14:creationId xmlns:p14="http://schemas.microsoft.com/office/powerpoint/2010/main" val="4047368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CECEC"/>
                </a:solidFill>
                <a:effectLst/>
                <a:highlight>
                  <a:srgbClr val="212121"/>
                </a:highlight>
                <a:latin typeface="ui-sans-serif"/>
              </a:rPr>
              <a:t>A hybrid approach might balance the benefits of both methods. For instance, using web scraping to identify and extract the most relevant sections of the Basel framework, and then embedding and vectorizing only those sections. This can optimize computational resources while ensuring detailed and contextually accurate responses.</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Handling multiple documents within the Retrieval-Augmented Generation (RAG) framework presents significant challenges, primarily due to issues in creating, separating, and comparing vector databases. When multiple PDF documents are uploaded and processed together, they often merge into a single vector database, making it difficult to distinguish between individual documents. This can lead to inaccuracies during information retrieval and complicates tasks like comparing different versions of the Basel framework or aligning model documentation with regulatory standards. Potential solutions include creating separate vector databases for each document to ensure context is maintained, enhancing metadata tagging for better differentiation, and developing advanced query mechanisms that can handle multiple databases simultaneously. These approaches aim to improve the accuracy and efficiency of the RAG chatbot in processing and comparing regulatory texts, ensuring compliance with evolving regulations</a:t>
            </a:r>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17</a:t>
            </a:fld>
            <a:endParaRPr lang="de-CH"/>
          </a:p>
        </p:txBody>
      </p:sp>
    </p:spTree>
    <p:extLst>
      <p:ext uri="{BB962C8B-B14F-4D97-AF65-F5344CB8AC3E}">
        <p14:creationId xmlns:p14="http://schemas.microsoft.com/office/powerpoint/2010/main" val="419247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2</a:t>
            </a:fld>
            <a:endParaRPr lang="de-CH"/>
          </a:p>
        </p:txBody>
      </p:sp>
    </p:spTree>
    <p:extLst>
      <p:ext uri="{BB962C8B-B14F-4D97-AF65-F5344CB8AC3E}">
        <p14:creationId xmlns:p14="http://schemas.microsoft.com/office/powerpoint/2010/main" val="320479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The Basel framework, created by the Basel Committee on Banking Supervision, provides a set of regulations within the banking sector. This framework has evolved over time, starting with Basel I, moving through Basel II, and now we have Basel III, which is transitioning into what we call the 'Basel III Endgame’. The first pillar focuses on maintaining sufficient capital, the second on supervisory oversight, and the third on market discipline through transparency and disclosure.</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One of the major impacts of Basel III is the increased capital requirements for banks. This means banks must hold more capital against potential losses. This impacts credit risk models as they need to accurately estimate the probability of default (PD), loss given default (LGD), and exposure at default (EAD) to determine the appropriate capital reserves. </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The framework also introduces standardized risk measures to promote consistency and comparability across the banking industry. Credit risk models must align with these standardized risk weights for different asset classes to ensure that capital charges are calculated correctly.</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Leverage and Liquidity ratios: Credit risk models need to incorporate these ratios into stress testing and scenario analysis to ensure banks can meet their obligations during financial stress.</a:t>
            </a:r>
          </a:p>
          <a:p>
            <a:endParaRPr lang="en-GB" b="0" i="0" dirty="0">
              <a:solidFill>
                <a:srgbClr val="ECECEC"/>
              </a:solidFill>
              <a:effectLst/>
              <a:highlight>
                <a:srgbClr val="212121"/>
              </a:highlight>
              <a:latin typeface="ui-sans-serif"/>
            </a:endParaRPr>
          </a:p>
          <a:p>
            <a:r>
              <a:rPr lang="en-GB" b="0" i="0" dirty="0">
                <a:solidFill>
                  <a:srgbClr val="ECECEC"/>
                </a:solidFill>
                <a:effectLst/>
                <a:highlight>
                  <a:srgbClr val="212121"/>
                </a:highlight>
                <a:latin typeface="ui-sans-serif"/>
              </a:rPr>
              <a:t>including operational and trading risk assessment. Credit risk models must consider the impacts of these risks to ensure that all potential threats to a bank's stability are adequately covered.</a:t>
            </a:r>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3</a:t>
            </a:fld>
            <a:endParaRPr lang="de-CH"/>
          </a:p>
        </p:txBody>
      </p:sp>
    </p:spTree>
    <p:extLst>
      <p:ext uri="{BB962C8B-B14F-4D97-AF65-F5344CB8AC3E}">
        <p14:creationId xmlns:p14="http://schemas.microsoft.com/office/powerpoint/2010/main" val="1317100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The graph on this slide shows the growth of financial regulations over time, highlighting the increasing complexity and volume of requirements that financial institutions must navigate. As you can see, the regulatory landscape has become more demanding, necessitating advanced tools to manage compliance effectively.</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One major challenge is interpreting complex regulatory text. Documents like the Basel framework are dense and technical, making it hard to extract necessary information quickly. </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Additionally, regulations are frequently updated, requiring constant monitoring and adaptation to stay compliant.</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Mistakes can lead to severe penalties. </a:t>
            </a:r>
          </a:p>
          <a:p>
            <a:pPr algn="l"/>
            <a:r>
              <a:rPr lang="en-GB" b="0" i="0" dirty="0">
                <a:solidFill>
                  <a:srgbClr val="ECECEC"/>
                </a:solidFill>
                <a:effectLst/>
                <a:highlight>
                  <a:srgbClr val="212121"/>
                </a:highlight>
                <a:latin typeface="ui-sans-serif"/>
              </a:rPr>
              <a:t>Monitoring and calibration of models ensure they remain accurate over time, aligning with regulatory changes and market conditions. </a:t>
            </a:r>
          </a:p>
          <a:p>
            <a:pPr algn="l"/>
            <a:r>
              <a:rPr lang="en-GB" b="0" i="0" dirty="0">
                <a:solidFill>
                  <a:srgbClr val="ECECEC"/>
                </a:solidFill>
                <a:effectLst/>
                <a:highlight>
                  <a:srgbClr val="212121"/>
                </a:highlight>
                <a:latin typeface="ui-sans-serif"/>
              </a:rPr>
              <a:t>Stress testing and scenario analysis help assess how models perform under different economic conditions, identifying potential vulnerabilities.</a:t>
            </a:r>
          </a:p>
          <a:p>
            <a:pPr algn="l"/>
            <a:r>
              <a:rPr lang="en-GB" b="0" i="0" dirty="0">
                <a:solidFill>
                  <a:srgbClr val="ECECEC"/>
                </a:solidFill>
                <a:effectLst/>
                <a:highlight>
                  <a:srgbClr val="212121"/>
                </a:highlight>
                <a:latin typeface="ui-sans-serif"/>
              </a:rPr>
              <a:t>Documentation is vital for transparency and compliance. </a:t>
            </a:r>
          </a:p>
          <a:p>
            <a:pPr algn="l"/>
            <a:r>
              <a:rPr lang="en-GB" b="0" i="0" dirty="0">
                <a:solidFill>
                  <a:srgbClr val="ECECEC"/>
                </a:solidFill>
                <a:effectLst/>
                <a:highlight>
                  <a:srgbClr val="212121"/>
                </a:highlight>
                <a:latin typeface="ui-sans-serif"/>
              </a:rPr>
              <a:t>Detailed records of models, including their assumptions and validation processes, are necessary for audits and regulatory reviews.</a:t>
            </a: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4</a:t>
            </a:fld>
            <a:endParaRPr lang="de-CH"/>
          </a:p>
        </p:txBody>
      </p:sp>
    </p:spTree>
    <p:extLst>
      <p:ext uri="{BB962C8B-B14F-4D97-AF65-F5344CB8AC3E}">
        <p14:creationId xmlns:p14="http://schemas.microsoft.com/office/powerpoint/2010/main" val="4151826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Technology can significantly simplify compliance processes. For instance, automating compliance checks can save time and reduce human error. Real-time monitoring capabilities allow for immediate detection and response to regulatory changes. Enhancing data security and privacy ensures that sensitive information is protected throughout the compliance process. Facilitating compliance reporting and documentation helps maintain detailed records required for audits and regulatory reviews.</a:t>
            </a:r>
          </a:p>
          <a:p>
            <a:pPr algn="l"/>
            <a:endParaRPr lang="en-GB" b="0" i="0" dirty="0">
              <a:solidFill>
                <a:srgbClr val="ECECEC"/>
              </a:solidFill>
              <a:effectLst/>
              <a:highlight>
                <a:srgbClr val="212121"/>
              </a:highlight>
              <a:latin typeface="ui-sans-serif"/>
            </a:endParaRPr>
          </a:p>
          <a:p>
            <a:pPr algn="l">
              <a:buFont typeface="+mj-lt"/>
              <a:buAutoNum type="arabicPeriod"/>
            </a:pPr>
            <a:r>
              <a:rPr lang="en-GB" b="1" i="0" dirty="0">
                <a:solidFill>
                  <a:srgbClr val="ECECEC"/>
                </a:solidFill>
                <a:effectLst/>
                <a:highlight>
                  <a:srgbClr val="212121"/>
                </a:highlight>
                <a:latin typeface="ui-sans-serif"/>
              </a:rPr>
              <a:t>Assisting regulatory experts and model developers</a:t>
            </a:r>
            <a:r>
              <a:rPr lang="en-GB" b="0" i="0" dirty="0">
                <a:solidFill>
                  <a:srgbClr val="ECECEC"/>
                </a:solidFill>
                <a:effectLst/>
                <a:highlight>
                  <a:srgbClr val="212121"/>
                </a:highlight>
                <a:latin typeface="ui-sans-serif"/>
              </a:rPr>
              <a:t>: AI-driven chatbots can help experts quickly find and interpret relevant regulatory information, improving their efficiency and accuracy.</a:t>
            </a:r>
          </a:p>
          <a:p>
            <a:pPr algn="l">
              <a:buFont typeface="+mj-lt"/>
              <a:buAutoNum type="arabicPeriod"/>
            </a:pPr>
            <a:r>
              <a:rPr lang="en-GB" b="1" i="0" dirty="0">
                <a:solidFill>
                  <a:srgbClr val="ECECEC"/>
                </a:solidFill>
                <a:effectLst/>
                <a:highlight>
                  <a:srgbClr val="212121"/>
                </a:highlight>
                <a:latin typeface="ui-sans-serif"/>
              </a:rPr>
              <a:t>Streamlining compliance checks</a:t>
            </a:r>
            <a:r>
              <a:rPr lang="en-GB" b="0" i="0" dirty="0">
                <a:solidFill>
                  <a:srgbClr val="ECECEC"/>
                </a:solidFill>
                <a:effectLst/>
                <a:highlight>
                  <a:srgbClr val="212121"/>
                </a:highlight>
                <a:latin typeface="ui-sans-serif"/>
              </a:rPr>
              <a:t>: Automated systems can continuously monitor for compliance, ensuring that all processes and models adhere to current regulations.</a:t>
            </a:r>
          </a:p>
          <a:p>
            <a:pPr algn="l">
              <a:buFont typeface="+mj-lt"/>
              <a:buAutoNum type="arabicPeriod"/>
            </a:pPr>
            <a:r>
              <a:rPr lang="en-GB" b="1" i="0" dirty="0">
                <a:solidFill>
                  <a:srgbClr val="ECECEC"/>
                </a:solidFill>
                <a:effectLst/>
                <a:highlight>
                  <a:srgbClr val="212121"/>
                </a:highlight>
                <a:latin typeface="ui-sans-serif"/>
              </a:rPr>
              <a:t>Automated updates and alerts for new regulations</a:t>
            </a:r>
            <a:r>
              <a:rPr lang="en-GB" b="0" i="0" dirty="0">
                <a:solidFill>
                  <a:srgbClr val="ECECEC"/>
                </a:solidFill>
                <a:effectLst/>
                <a:highlight>
                  <a:srgbClr val="212121"/>
                </a:highlight>
                <a:latin typeface="ui-sans-serif"/>
              </a:rPr>
              <a:t>: Technology can provide automated alerts and updates whenever new regulations are introduced or existing ones are modified, keeping the institution up-to-date.</a:t>
            </a:r>
          </a:p>
          <a:p>
            <a:pPr algn="l">
              <a:buFont typeface="+mj-lt"/>
              <a:buAutoNum type="arabicPeriod"/>
            </a:pPr>
            <a:r>
              <a:rPr lang="en-GB" b="1" i="0" dirty="0">
                <a:solidFill>
                  <a:srgbClr val="ECECEC"/>
                </a:solidFill>
                <a:effectLst/>
                <a:highlight>
                  <a:srgbClr val="212121"/>
                </a:highlight>
                <a:latin typeface="ui-sans-serif"/>
              </a:rPr>
              <a:t>Enhancing efficiency in documentation and reporting</a:t>
            </a:r>
            <a:r>
              <a:rPr lang="en-GB" b="0" i="0" dirty="0">
                <a:solidFill>
                  <a:srgbClr val="ECECEC"/>
                </a:solidFill>
                <a:effectLst/>
                <a:highlight>
                  <a:srgbClr val="212121"/>
                </a:highlight>
                <a:latin typeface="ui-sans-serif"/>
              </a:rPr>
              <a:t>: Tools that automate documentation and generate compliance reports can significantly reduce the workload and improve accuracy.</a:t>
            </a:r>
          </a:p>
          <a:p>
            <a:pPr algn="l"/>
            <a:endParaRPr lang="en-GB" b="0" i="0" dirty="0">
              <a:solidFill>
                <a:srgbClr val="ECECEC"/>
              </a:solidFill>
              <a:effectLst/>
              <a:highlight>
                <a:srgbClr val="212121"/>
              </a:highlight>
              <a:latin typeface="ui-sans-serif"/>
            </a:endParaRP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5</a:t>
            </a:fld>
            <a:endParaRPr lang="de-CH"/>
          </a:p>
        </p:txBody>
      </p:sp>
    </p:spTree>
    <p:extLst>
      <p:ext uri="{BB962C8B-B14F-4D97-AF65-F5344CB8AC3E}">
        <p14:creationId xmlns:p14="http://schemas.microsoft.com/office/powerpoint/2010/main" val="124652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ECECEC"/>
                </a:solidFill>
                <a:effectLst/>
                <a:highlight>
                  <a:srgbClr val="212121"/>
                </a:highlight>
                <a:latin typeface="ui-sans-serif"/>
              </a:rPr>
              <a:t>Generative AI (</a:t>
            </a:r>
            <a:r>
              <a:rPr lang="en-GB" b="0" i="0" dirty="0" err="1">
                <a:solidFill>
                  <a:srgbClr val="ECECEC"/>
                </a:solidFill>
                <a:effectLst/>
                <a:highlight>
                  <a:srgbClr val="212121"/>
                </a:highlight>
                <a:latin typeface="ui-sans-serif"/>
              </a:rPr>
              <a:t>GenAI</a:t>
            </a:r>
            <a:r>
              <a:rPr lang="en-GB" b="0" i="0" dirty="0">
                <a:solidFill>
                  <a:srgbClr val="ECECEC"/>
                </a:solidFill>
                <a:effectLst/>
                <a:highlight>
                  <a:srgbClr val="212121"/>
                </a:highlight>
                <a:latin typeface="ui-sans-serif"/>
              </a:rPr>
              <a:t>) and Large Language Models (LLM) are two key areas within artificial intelligence, each serving distinct purposes. </a:t>
            </a:r>
            <a:r>
              <a:rPr lang="en-GB" b="0" i="0" dirty="0" err="1">
                <a:solidFill>
                  <a:srgbClr val="ECECEC"/>
                </a:solidFill>
                <a:effectLst/>
                <a:highlight>
                  <a:srgbClr val="212121"/>
                </a:highlight>
                <a:latin typeface="ui-sans-serif"/>
              </a:rPr>
              <a:t>GenAI</a:t>
            </a:r>
            <a:r>
              <a:rPr lang="en-GB" b="0" i="0" dirty="0">
                <a:solidFill>
                  <a:srgbClr val="ECECEC"/>
                </a:solidFill>
                <a:effectLst/>
                <a:highlight>
                  <a:srgbClr val="212121"/>
                </a:highlight>
                <a:latin typeface="ui-sans-serif"/>
              </a:rPr>
              <a:t> is a broad category that encompasses AI models capable of generating various types of content, from text and images to music and videos. It utilizes technologies like GANs, VAEs, and LLMs. In contrast, LLMs are a subset of </a:t>
            </a:r>
            <a:r>
              <a:rPr lang="en-GB" b="0" i="0" dirty="0" err="1">
                <a:solidFill>
                  <a:srgbClr val="ECECEC"/>
                </a:solidFill>
                <a:effectLst/>
                <a:highlight>
                  <a:srgbClr val="212121"/>
                </a:highlight>
                <a:latin typeface="ui-sans-serif"/>
              </a:rPr>
              <a:t>GenAI</a:t>
            </a:r>
            <a:r>
              <a:rPr lang="en-GB" b="0" i="0" dirty="0">
                <a:solidFill>
                  <a:srgbClr val="ECECEC"/>
                </a:solidFill>
                <a:effectLst/>
                <a:highlight>
                  <a:srgbClr val="212121"/>
                </a:highlight>
                <a:latin typeface="ui-sans-serif"/>
              </a:rPr>
              <a:t> specifically designed for understanding and generating human language, using transformer architectures.</a:t>
            </a:r>
          </a:p>
          <a:p>
            <a:pPr algn="l">
              <a:buFont typeface="Arial" panose="020B0604020202020204" pitchFamily="34" charset="0"/>
              <a:buChar char="•"/>
            </a:pPr>
            <a:r>
              <a:rPr lang="en-GB" b="0" i="0" dirty="0">
                <a:solidFill>
                  <a:srgbClr val="ECECEC"/>
                </a:solidFill>
                <a:effectLst/>
                <a:highlight>
                  <a:srgbClr val="212121"/>
                </a:highlight>
                <a:latin typeface="ui-sans-serif"/>
              </a:rPr>
              <a:t>Generative AI applications include tools like DALL-E for image creation and </a:t>
            </a:r>
            <a:r>
              <a:rPr lang="en-GB" b="0" i="0" dirty="0" err="1">
                <a:solidFill>
                  <a:srgbClr val="ECECEC"/>
                </a:solidFill>
                <a:effectLst/>
                <a:highlight>
                  <a:srgbClr val="212121"/>
                </a:highlight>
                <a:latin typeface="ui-sans-serif"/>
              </a:rPr>
              <a:t>MusicLM</a:t>
            </a:r>
            <a:r>
              <a:rPr lang="en-GB" b="0" i="0" dirty="0">
                <a:solidFill>
                  <a:srgbClr val="ECECEC"/>
                </a:solidFill>
                <a:effectLst/>
                <a:highlight>
                  <a:srgbClr val="212121"/>
                </a:highlight>
                <a:latin typeface="ui-sans-serif"/>
              </a:rPr>
              <a:t> for composing music, while LLMs like GPT-3 and BERT focus on text-based tasks such as language translation, text completion, and summarization.</a:t>
            </a:r>
          </a:p>
          <a:p>
            <a:pPr algn="l">
              <a:buFont typeface="Arial" panose="020B0604020202020204" pitchFamily="34" charset="0"/>
              <a:buChar char="•"/>
            </a:pPr>
            <a:r>
              <a:rPr lang="en-GB" b="0" i="0" dirty="0">
                <a:solidFill>
                  <a:srgbClr val="ECECEC"/>
                </a:solidFill>
                <a:effectLst/>
                <a:highlight>
                  <a:srgbClr val="212121"/>
                </a:highlight>
                <a:latin typeface="ui-sans-serif"/>
              </a:rPr>
              <a:t>Both technologies face unique challenges. </a:t>
            </a:r>
            <a:r>
              <a:rPr lang="en-GB" b="0" i="0" dirty="0" err="1">
                <a:solidFill>
                  <a:srgbClr val="ECECEC"/>
                </a:solidFill>
                <a:effectLst/>
                <a:highlight>
                  <a:srgbClr val="212121"/>
                </a:highlight>
                <a:latin typeface="ui-sans-serif"/>
              </a:rPr>
              <a:t>GenAI</a:t>
            </a:r>
            <a:r>
              <a:rPr lang="en-GB" b="0" i="0" dirty="0">
                <a:solidFill>
                  <a:srgbClr val="ECECEC"/>
                </a:solidFill>
                <a:effectLst/>
                <a:highlight>
                  <a:srgbClr val="212121"/>
                </a:highlight>
                <a:latin typeface="ui-sans-serif"/>
              </a:rPr>
              <a:t> must ensure content diversity and manage biases across different media types, whereas LLMs need to understand context and manage biases in textual data. We have seen in the past 1.5 the integration of these technologies has significantly advanced the capabilities of AI in various domains.</a:t>
            </a: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6</a:t>
            </a:fld>
            <a:endParaRPr lang="de-CH"/>
          </a:p>
        </p:txBody>
      </p:sp>
    </p:spTree>
    <p:extLst>
      <p:ext uri="{BB962C8B-B14F-4D97-AF65-F5344CB8AC3E}">
        <p14:creationId xmlns:p14="http://schemas.microsoft.com/office/powerpoint/2010/main" val="161233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This slide provides a brief overview of the technologies powering chatbots. Here are the key components:</a:t>
            </a:r>
          </a:p>
          <a:p>
            <a:pPr algn="l"/>
            <a:endParaRPr lang="en-GB" b="0" i="0" dirty="0">
              <a:solidFill>
                <a:srgbClr val="ECECEC"/>
              </a:solidFill>
              <a:effectLst/>
              <a:highlight>
                <a:srgbClr val="212121"/>
              </a:highlight>
              <a:latin typeface="ui-sans-serif"/>
            </a:endParaRPr>
          </a:p>
          <a:p>
            <a:pPr algn="l">
              <a:buFont typeface="+mj-lt"/>
              <a:buAutoNum type="arabicPeriod"/>
            </a:pPr>
            <a:r>
              <a:rPr lang="en-GB" b="1" i="0" dirty="0">
                <a:solidFill>
                  <a:srgbClr val="ECECEC"/>
                </a:solidFill>
                <a:effectLst/>
                <a:highlight>
                  <a:srgbClr val="212121"/>
                </a:highlight>
                <a:latin typeface="ui-sans-serif"/>
              </a:rPr>
              <a:t>NLP Transformers</a:t>
            </a:r>
            <a:r>
              <a:rPr lang="en-GB" b="0" i="0" dirty="0">
                <a:solidFill>
                  <a:srgbClr val="ECECEC"/>
                </a:solidFill>
                <a:effectLst/>
                <a:highlight>
                  <a:srgbClr val="212121"/>
                </a:highlight>
                <a:latin typeface="ui-sans-serif"/>
              </a:rPr>
              <a:t>: These are the backbone of modern language models like ChatGPT. Transformers use self-attention mechanisms to process input data in parallel, making them highly efficient and effective for understanding and generating text. ChatGPT, specifically, is based on the GPT (Generative Pre-trained Transformer) architecture, which excels in natural language understanding and generation.</a:t>
            </a:r>
          </a:p>
          <a:p>
            <a:br>
              <a:rPr lang="en-GB" dirty="0"/>
            </a:br>
            <a:r>
              <a:rPr lang="en-GB" b="1" i="0" dirty="0">
                <a:solidFill>
                  <a:srgbClr val="ECECEC"/>
                </a:solidFill>
                <a:effectLst/>
                <a:highlight>
                  <a:srgbClr val="212121"/>
                </a:highlight>
                <a:latin typeface="ui-sans-serif"/>
              </a:rPr>
              <a:t>k-Nearest </a:t>
            </a:r>
            <a:r>
              <a:rPr lang="en-GB" b="1" i="0" dirty="0" err="1">
                <a:solidFill>
                  <a:srgbClr val="ECECEC"/>
                </a:solidFill>
                <a:effectLst/>
                <a:highlight>
                  <a:srgbClr val="212121"/>
                </a:highlight>
                <a:latin typeface="ui-sans-serif"/>
              </a:rPr>
              <a:t>Neighbor</a:t>
            </a:r>
            <a:r>
              <a:rPr lang="en-GB" b="1" i="0" dirty="0">
                <a:solidFill>
                  <a:srgbClr val="ECECEC"/>
                </a:solidFill>
                <a:effectLst/>
                <a:highlight>
                  <a:srgbClr val="212121"/>
                </a:highlight>
                <a:latin typeface="ui-sans-serif"/>
              </a:rPr>
              <a:t> (k-NN)</a:t>
            </a:r>
            <a:r>
              <a:rPr lang="en-GB" b="0" i="0" dirty="0">
                <a:solidFill>
                  <a:srgbClr val="ECECEC"/>
                </a:solidFill>
                <a:effectLst/>
                <a:highlight>
                  <a:srgbClr val="212121"/>
                </a:highlight>
                <a:latin typeface="ui-sans-serif"/>
              </a:rPr>
              <a:t>: Used for classification and regression by finding the 'k' closest data points in the feature space.</a:t>
            </a:r>
          </a:p>
          <a:p>
            <a:endParaRPr lang="en-GB" b="0" i="0" dirty="0">
              <a:solidFill>
                <a:srgbClr val="ECECEC"/>
              </a:solidFill>
              <a:effectLst/>
              <a:highlight>
                <a:srgbClr val="212121"/>
              </a:highlight>
              <a:latin typeface="ui-sans-serif"/>
            </a:endParaRPr>
          </a:p>
          <a:p>
            <a:pPr algn="l">
              <a:buFont typeface="+mj-lt"/>
              <a:buAutoNum type="arabicPeriod"/>
            </a:pPr>
            <a:r>
              <a:rPr lang="en-GB" b="1" i="0" dirty="0">
                <a:solidFill>
                  <a:srgbClr val="ECECEC"/>
                </a:solidFill>
                <a:effectLst/>
                <a:highlight>
                  <a:srgbClr val="212121"/>
                </a:highlight>
                <a:latin typeface="ui-sans-serif"/>
              </a:rPr>
              <a:t>Reinforcement Learning (RL)</a:t>
            </a:r>
            <a:r>
              <a:rPr lang="en-GB" b="0" i="0" dirty="0">
                <a:solidFill>
                  <a:srgbClr val="ECECEC"/>
                </a:solidFill>
                <a:effectLst/>
                <a:highlight>
                  <a:srgbClr val="212121"/>
                </a:highlight>
                <a:latin typeface="ui-sans-serif"/>
              </a:rPr>
              <a:t>: Involves training an agent to make decisions by maximizing cumulative rewards. Useful for dynamic decision-making tasks.</a:t>
            </a:r>
          </a:p>
          <a:p>
            <a:pPr algn="l">
              <a:buFont typeface="+mj-lt"/>
              <a:buAutoNum type="arabicPeriod"/>
            </a:pPr>
            <a:r>
              <a:rPr lang="en-GB" b="1" i="0" dirty="0">
                <a:solidFill>
                  <a:srgbClr val="ECECEC"/>
                </a:solidFill>
                <a:effectLst/>
                <a:highlight>
                  <a:srgbClr val="212121"/>
                </a:highlight>
                <a:latin typeface="ui-sans-serif"/>
              </a:rPr>
              <a:t>Variational Autoencoder (VAE)</a:t>
            </a:r>
            <a:r>
              <a:rPr lang="en-GB" b="0" i="0" dirty="0">
                <a:solidFill>
                  <a:srgbClr val="ECECEC"/>
                </a:solidFill>
                <a:effectLst/>
                <a:highlight>
                  <a:srgbClr val="212121"/>
                </a:highlight>
                <a:latin typeface="ui-sans-serif"/>
              </a:rPr>
              <a:t>: Used for generating new data samples similar to the training data through an encoder-decoder structure.</a:t>
            </a:r>
          </a:p>
          <a:p>
            <a:pPr algn="l">
              <a:buFont typeface="+mj-lt"/>
              <a:buAutoNum type="arabicPeriod"/>
            </a:pPr>
            <a:r>
              <a:rPr lang="en-GB" b="1" i="0" dirty="0">
                <a:solidFill>
                  <a:srgbClr val="ECECEC"/>
                </a:solidFill>
                <a:effectLst/>
                <a:highlight>
                  <a:srgbClr val="212121"/>
                </a:highlight>
                <a:latin typeface="ui-sans-serif"/>
              </a:rPr>
              <a:t>Convolutional Neural Networks (CNNs)</a:t>
            </a:r>
            <a:r>
              <a:rPr lang="en-GB" b="0" i="0" dirty="0">
                <a:solidFill>
                  <a:srgbClr val="ECECEC"/>
                </a:solidFill>
                <a:effectLst/>
                <a:highlight>
                  <a:srgbClr val="212121"/>
                </a:highlight>
                <a:latin typeface="ui-sans-serif"/>
              </a:rPr>
              <a:t>: Primarily used in image processing but also applicable to text data, detecting features and patterns.</a:t>
            </a:r>
          </a:p>
          <a:p>
            <a:pPr algn="l">
              <a:buFont typeface="+mj-lt"/>
              <a:buAutoNum type="arabicPeriod"/>
            </a:pPr>
            <a:r>
              <a:rPr lang="en-GB" b="1" i="0" dirty="0">
                <a:solidFill>
                  <a:srgbClr val="ECECEC"/>
                </a:solidFill>
                <a:effectLst/>
                <a:highlight>
                  <a:srgbClr val="212121"/>
                </a:highlight>
                <a:latin typeface="ui-sans-serif"/>
              </a:rPr>
              <a:t>Recurrent Neural Networks (RNNs)</a:t>
            </a:r>
            <a:r>
              <a:rPr lang="en-GB" b="0" i="0" dirty="0">
                <a:solidFill>
                  <a:srgbClr val="ECECEC"/>
                </a:solidFill>
                <a:effectLst/>
                <a:highlight>
                  <a:srgbClr val="212121"/>
                </a:highlight>
                <a:latin typeface="ui-sans-serif"/>
              </a:rPr>
              <a:t>: Ideal for sequence data, maintaining context over time, useful for tasks like language </a:t>
            </a:r>
            <a:r>
              <a:rPr lang="en-GB" b="0" i="0" dirty="0" err="1">
                <a:solidFill>
                  <a:srgbClr val="ECECEC"/>
                </a:solidFill>
                <a:effectLst/>
                <a:highlight>
                  <a:srgbClr val="212121"/>
                </a:highlight>
                <a:latin typeface="ui-sans-serif"/>
              </a:rPr>
              <a:t>modeling</a:t>
            </a:r>
            <a:r>
              <a:rPr lang="en-GB" b="0" i="0" dirty="0">
                <a:solidFill>
                  <a:srgbClr val="ECECEC"/>
                </a:solidFill>
                <a:effectLst/>
                <a:highlight>
                  <a:srgbClr val="212121"/>
                </a:highlight>
                <a:latin typeface="ui-sans-serif"/>
              </a:rPr>
              <a:t>.</a:t>
            </a:r>
          </a:p>
          <a:p>
            <a:pPr algn="l">
              <a:buFont typeface="+mj-lt"/>
              <a:buAutoNum type="arabicPeriod"/>
            </a:pPr>
            <a:r>
              <a:rPr lang="en-GB" b="1" i="0" dirty="0">
                <a:solidFill>
                  <a:srgbClr val="ECECEC"/>
                </a:solidFill>
                <a:effectLst/>
                <a:highlight>
                  <a:srgbClr val="212121"/>
                </a:highlight>
                <a:latin typeface="ui-sans-serif"/>
              </a:rPr>
              <a:t>Generative Adversarial Networks (GANs)</a:t>
            </a:r>
            <a:r>
              <a:rPr lang="en-GB" b="0" i="0" dirty="0">
                <a:solidFill>
                  <a:srgbClr val="ECECEC"/>
                </a:solidFill>
                <a:effectLst/>
                <a:highlight>
                  <a:srgbClr val="212121"/>
                </a:highlight>
                <a:latin typeface="ui-sans-serif"/>
              </a:rPr>
              <a:t>: Consist of two neural networks that compete to generate realistic data.</a:t>
            </a:r>
          </a:p>
          <a:p>
            <a:pPr algn="l">
              <a:buFont typeface="+mj-lt"/>
              <a:buAutoNum type="arabicPeriod"/>
            </a:pPr>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Chatbot like gpt3 leverage these technologies, particularly transformers, to process and generate human-like text.</a:t>
            </a: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7</a:t>
            </a:fld>
            <a:endParaRPr lang="de-CH"/>
          </a:p>
        </p:txBody>
      </p:sp>
    </p:spTree>
    <p:extLst>
      <p:ext uri="{BB962C8B-B14F-4D97-AF65-F5344CB8AC3E}">
        <p14:creationId xmlns:p14="http://schemas.microsoft.com/office/powerpoint/2010/main" val="1134519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GB" b="0" i="0" dirty="0">
                <a:solidFill>
                  <a:srgbClr val="ECECEC"/>
                </a:solidFill>
                <a:effectLst/>
                <a:highlight>
                  <a:srgbClr val="212121"/>
                </a:highlight>
                <a:latin typeface="ui-sans-serif"/>
              </a:rPr>
              <a:t>This slide introduces the concept of Retrieval-Augmented Generation, or RAG. RAG is a powerful approach that combines two key elements: information retrieval and text generation. </a:t>
            </a:r>
          </a:p>
          <a:p>
            <a:pPr>
              <a:buFontTx/>
              <a:buChar char="-"/>
            </a:pPr>
            <a:endParaRPr lang="en-GB" b="0" i="0" dirty="0">
              <a:solidFill>
                <a:srgbClr val="ECECEC"/>
              </a:solidFill>
              <a:effectLst/>
              <a:highlight>
                <a:srgbClr val="212121"/>
              </a:highlight>
              <a:latin typeface="ui-sans-serif"/>
            </a:endParaRPr>
          </a:p>
          <a:p>
            <a:pPr algn="l"/>
            <a:r>
              <a:rPr lang="en-GB" b="1" i="0" dirty="0">
                <a:solidFill>
                  <a:srgbClr val="ECECEC"/>
                </a:solidFill>
                <a:effectLst/>
                <a:highlight>
                  <a:srgbClr val="212121"/>
                </a:highlight>
                <a:latin typeface="ui-sans-serif"/>
              </a:rPr>
              <a:t>Importance of RAG in Improving Chatbot Responses</a:t>
            </a:r>
            <a:r>
              <a:rPr lang="en-GB" b="0" i="0" dirty="0">
                <a:solidFill>
                  <a:srgbClr val="ECECEC"/>
                </a:solidFill>
                <a:effectLst/>
                <a:highlight>
                  <a:srgbClr val="212121"/>
                </a:highlight>
                <a:latin typeface="ui-sans-serif"/>
              </a:rPr>
              <a:t>:</a:t>
            </a:r>
          </a:p>
          <a:p>
            <a:pPr algn="l">
              <a:buFont typeface="+mj-lt"/>
              <a:buAutoNum type="arabicPeriod"/>
            </a:pPr>
            <a:r>
              <a:rPr lang="en-GB" b="1" i="0" dirty="0">
                <a:solidFill>
                  <a:srgbClr val="ECECEC"/>
                </a:solidFill>
                <a:effectLst/>
                <a:highlight>
                  <a:srgbClr val="212121"/>
                </a:highlight>
                <a:latin typeface="ui-sans-serif"/>
              </a:rPr>
              <a:t>Accuracy</a:t>
            </a:r>
            <a:r>
              <a:rPr lang="en-GB" b="0" i="0" dirty="0">
                <a:solidFill>
                  <a:srgbClr val="ECECEC"/>
                </a:solidFill>
                <a:effectLst/>
                <a:highlight>
                  <a:srgbClr val="212121"/>
                </a:highlight>
                <a:latin typeface="ui-sans-serif"/>
              </a:rPr>
              <a:t>: By retrieving relevant RAG ensures that the generated responses are based on up-to-date and accurate information.</a:t>
            </a:r>
          </a:p>
          <a:p>
            <a:pPr algn="l">
              <a:buFont typeface="+mj-lt"/>
              <a:buAutoNum type="arabicPeriod"/>
            </a:pPr>
            <a:r>
              <a:rPr lang="en-GB" b="1" i="0" dirty="0">
                <a:solidFill>
                  <a:srgbClr val="ECECEC"/>
                </a:solidFill>
                <a:effectLst/>
                <a:highlight>
                  <a:srgbClr val="212121"/>
                </a:highlight>
                <a:latin typeface="ui-sans-serif"/>
              </a:rPr>
              <a:t>Relevance</a:t>
            </a:r>
            <a:r>
              <a:rPr lang="en-GB" b="0" i="0" dirty="0">
                <a:solidFill>
                  <a:srgbClr val="ECECEC"/>
                </a:solidFill>
                <a:effectLst/>
                <a:highlight>
                  <a:srgbClr val="212121"/>
                </a:highlight>
                <a:latin typeface="ui-sans-serif"/>
              </a:rPr>
              <a:t>: The integration of information retrieval allows the chatbot to provide contextually relevant answers, improving the overall user experience.</a:t>
            </a:r>
          </a:p>
          <a:p>
            <a:pPr algn="l">
              <a:buFont typeface="+mj-lt"/>
              <a:buAutoNum type="arabicPeriod"/>
            </a:pPr>
            <a:r>
              <a:rPr lang="en-GB" b="1" i="0" dirty="0">
                <a:solidFill>
                  <a:srgbClr val="ECECEC"/>
                </a:solidFill>
                <a:effectLst/>
                <a:highlight>
                  <a:srgbClr val="212121"/>
                </a:highlight>
                <a:latin typeface="ui-sans-serif"/>
              </a:rPr>
              <a:t>Efficiency</a:t>
            </a:r>
            <a:r>
              <a:rPr lang="en-GB" b="0" i="0" dirty="0">
                <a:solidFill>
                  <a:srgbClr val="ECECEC"/>
                </a:solidFill>
                <a:effectLst/>
                <a:highlight>
                  <a:srgbClr val="212121"/>
                </a:highlight>
                <a:latin typeface="ui-sans-serif"/>
              </a:rPr>
              <a:t>: RAG streamlines the process of generating responses by combining the strengths of retrieval and generation, making the chatbot more efficient in handling complex queries.</a:t>
            </a:r>
          </a:p>
          <a:p>
            <a:pPr>
              <a:buFontTx/>
              <a:buChar char="-"/>
            </a:pPr>
            <a:endParaRPr lang="en-GB" b="0" i="0" dirty="0">
              <a:solidFill>
                <a:srgbClr val="ECECEC"/>
              </a:solidFill>
              <a:effectLst/>
              <a:highlight>
                <a:srgbClr val="212121"/>
              </a:highlight>
              <a:latin typeface="ui-sans-serif"/>
            </a:endParaRPr>
          </a:p>
          <a:p>
            <a:pPr>
              <a:buFontTx/>
              <a:buChar char="-"/>
            </a:pPr>
            <a:endParaRPr lang="en-US" kern="0" dirty="0"/>
          </a:p>
          <a:p>
            <a:pPr algn="l">
              <a:buFont typeface="Arial" panose="020B0604020202020204" pitchFamily="34" charset="0"/>
              <a:buChar char="•"/>
            </a:pPr>
            <a:r>
              <a:rPr lang="en-GB" b="1" i="0" dirty="0">
                <a:solidFill>
                  <a:srgbClr val="ECECEC"/>
                </a:solidFill>
                <a:effectLst/>
                <a:highlight>
                  <a:srgbClr val="212121"/>
                </a:highlight>
                <a:latin typeface="ui-sans-serif"/>
              </a:rPr>
              <a:t>User Query</a:t>
            </a:r>
            <a:r>
              <a:rPr lang="en-GB" b="0" i="0" dirty="0">
                <a:solidFill>
                  <a:srgbClr val="ECECEC"/>
                </a:solidFill>
                <a:effectLst/>
                <a:highlight>
                  <a:srgbClr val="212121"/>
                </a:highlight>
                <a:latin typeface="ui-sans-serif"/>
              </a:rPr>
              <a:t>: The process starts with the user submitting a query.</a:t>
            </a:r>
          </a:p>
          <a:p>
            <a:pPr algn="l">
              <a:buFont typeface="Arial" panose="020B0604020202020204" pitchFamily="34" charset="0"/>
              <a:buChar char="•"/>
            </a:pPr>
            <a:r>
              <a:rPr lang="en-GB" b="1" i="0" dirty="0">
                <a:solidFill>
                  <a:srgbClr val="ECECEC"/>
                </a:solidFill>
                <a:effectLst/>
                <a:highlight>
                  <a:srgbClr val="212121"/>
                </a:highlight>
                <a:latin typeface="ui-sans-serif"/>
              </a:rPr>
              <a:t>Vectorized Database</a:t>
            </a:r>
            <a:r>
              <a:rPr lang="en-GB" b="0" i="0" dirty="0">
                <a:solidFill>
                  <a:srgbClr val="ECECEC"/>
                </a:solidFill>
                <a:effectLst/>
                <a:highlight>
                  <a:srgbClr val="212121"/>
                </a:highlight>
                <a:latin typeface="ui-sans-serif"/>
              </a:rPr>
              <a:t>: The query is used to search the database</a:t>
            </a:r>
          </a:p>
          <a:p>
            <a:pPr algn="l">
              <a:buFont typeface="Arial" panose="020B0604020202020204" pitchFamily="34" charset="0"/>
              <a:buChar char="•"/>
            </a:pPr>
            <a:r>
              <a:rPr lang="en-GB" b="1" i="0" dirty="0">
                <a:solidFill>
                  <a:srgbClr val="ECECEC"/>
                </a:solidFill>
                <a:effectLst/>
                <a:highlight>
                  <a:srgbClr val="212121"/>
                </a:highlight>
                <a:latin typeface="ui-sans-serif"/>
              </a:rPr>
              <a:t>Information Retrieval</a:t>
            </a:r>
            <a:r>
              <a:rPr lang="en-GB" b="0" i="0" dirty="0">
                <a:solidFill>
                  <a:srgbClr val="ECECEC"/>
                </a:solidFill>
                <a:effectLst/>
                <a:highlight>
                  <a:srgbClr val="212121"/>
                </a:highlight>
                <a:latin typeface="ui-sans-serif"/>
              </a:rPr>
              <a:t>: retrieves the most relevant documents based on the query.</a:t>
            </a:r>
          </a:p>
          <a:p>
            <a:pPr algn="l">
              <a:buFont typeface="Arial" panose="020B0604020202020204" pitchFamily="34" charset="0"/>
              <a:buChar char="•"/>
            </a:pPr>
            <a:r>
              <a:rPr lang="en-GB" b="1" i="0" dirty="0">
                <a:solidFill>
                  <a:srgbClr val="ECECEC"/>
                </a:solidFill>
                <a:effectLst/>
                <a:highlight>
                  <a:srgbClr val="212121"/>
                </a:highlight>
                <a:latin typeface="ui-sans-serif"/>
              </a:rPr>
              <a:t>Text Generation</a:t>
            </a:r>
            <a:r>
              <a:rPr lang="en-GB" b="0" i="0" dirty="0">
                <a:solidFill>
                  <a:srgbClr val="ECECEC"/>
                </a:solidFill>
                <a:effectLst/>
                <a:highlight>
                  <a:srgbClr val="212121"/>
                </a:highlight>
                <a:latin typeface="ui-sans-serif"/>
              </a:rPr>
              <a:t>: The language model, using the retrieved documents and its pre-trained knowledge, generates a coherent and contextually appropriate response.</a:t>
            </a:r>
          </a:p>
          <a:p>
            <a:pPr algn="l">
              <a:buFont typeface="Arial" panose="020B0604020202020204" pitchFamily="34" charset="0"/>
              <a:buChar char="•"/>
            </a:pPr>
            <a:r>
              <a:rPr lang="en-GB" b="1" i="0" dirty="0">
                <a:solidFill>
                  <a:srgbClr val="ECECEC"/>
                </a:solidFill>
                <a:effectLst/>
                <a:highlight>
                  <a:srgbClr val="212121"/>
                </a:highlight>
                <a:latin typeface="ui-sans-serif"/>
              </a:rPr>
              <a:t>Response Delivery</a:t>
            </a:r>
            <a:r>
              <a:rPr lang="en-GB" b="0" i="0" dirty="0">
                <a:solidFill>
                  <a:srgbClr val="ECECEC"/>
                </a:solidFill>
                <a:effectLst/>
                <a:highlight>
                  <a:srgbClr val="212121"/>
                </a:highlight>
                <a:latin typeface="ui-sans-serif"/>
              </a:rPr>
              <a:t>: The generated response is delivered to the user</a:t>
            </a:r>
          </a:p>
          <a:p>
            <a:pPr algn="l">
              <a:buFont typeface="Arial" panose="020B0604020202020204" pitchFamily="34" charset="0"/>
              <a:buChar char="•"/>
            </a:pPr>
            <a:endParaRPr lang="en-US" kern="0" dirty="0"/>
          </a:p>
          <a:p>
            <a:pPr>
              <a:buFontTx/>
              <a:buChar char="-"/>
            </a:pPr>
            <a:endParaRPr lang="en-US" kern="0" dirty="0"/>
          </a:p>
          <a:p>
            <a:pPr>
              <a:buFontTx/>
              <a:buChar char="-"/>
            </a:pPr>
            <a:endParaRPr lang="en-US" kern="0" dirty="0"/>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8</a:t>
            </a:fld>
            <a:endParaRPr lang="de-CH"/>
          </a:p>
        </p:txBody>
      </p:sp>
    </p:spTree>
    <p:extLst>
      <p:ext uri="{BB962C8B-B14F-4D97-AF65-F5344CB8AC3E}">
        <p14:creationId xmlns:p14="http://schemas.microsoft.com/office/powerpoint/2010/main" val="1590458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CECEC"/>
                </a:solidFill>
                <a:effectLst/>
                <a:highlight>
                  <a:srgbClr val="212121"/>
                </a:highlight>
                <a:latin typeface="ui-sans-serif"/>
              </a:rPr>
              <a:t>As the first step, I downloaded the Basel framework document and extracted its text content. This raw text was then tokenized, which means splitting it into individual words or tokens. Here are the main steps I followed:</a:t>
            </a:r>
          </a:p>
          <a:p>
            <a:pPr algn="l">
              <a:buFont typeface="+mj-lt"/>
              <a:buAutoNum type="arabicPeriod"/>
            </a:pPr>
            <a:r>
              <a:rPr lang="en-GB" b="1" i="0" dirty="0">
                <a:solidFill>
                  <a:srgbClr val="ECECEC"/>
                </a:solidFill>
                <a:effectLst/>
                <a:highlight>
                  <a:srgbClr val="212121"/>
                </a:highlight>
                <a:latin typeface="ui-sans-serif"/>
              </a:rPr>
              <a:t>Tokenization</a:t>
            </a:r>
            <a:r>
              <a:rPr lang="en-GB" b="0" i="0" dirty="0">
                <a:solidFill>
                  <a:srgbClr val="ECECEC"/>
                </a:solidFill>
                <a:effectLst/>
                <a:highlight>
                  <a:srgbClr val="212121"/>
                </a:highlight>
                <a:latin typeface="ui-sans-serif"/>
              </a:rPr>
              <a:t>: Breaking down the text into individual words for easier processing.</a:t>
            </a:r>
          </a:p>
          <a:p>
            <a:pPr algn="l">
              <a:buFont typeface="+mj-lt"/>
              <a:buAutoNum type="arabicPeriod"/>
            </a:pPr>
            <a:r>
              <a:rPr lang="en-GB" b="1" i="0" dirty="0">
                <a:solidFill>
                  <a:srgbClr val="ECECEC"/>
                </a:solidFill>
                <a:effectLst/>
                <a:highlight>
                  <a:srgbClr val="212121"/>
                </a:highlight>
                <a:latin typeface="ui-sans-serif"/>
              </a:rPr>
              <a:t>Part-of-Speech Tagging and Named Entity Recognition (NER)</a:t>
            </a:r>
            <a:r>
              <a:rPr lang="en-GB" b="0" i="0" dirty="0">
                <a:solidFill>
                  <a:srgbClr val="ECECEC"/>
                </a:solidFill>
                <a:effectLst/>
                <a:highlight>
                  <a:srgbClr val="212121"/>
                </a:highlight>
                <a:latin typeface="ui-sans-serif"/>
              </a:rPr>
              <a:t>: Annotating each word with its part of speech and identifying named entities like organizations and key terms relevant to our domain.</a:t>
            </a:r>
          </a:p>
          <a:p>
            <a:pPr algn="l">
              <a:buFont typeface="+mj-lt"/>
              <a:buAutoNum type="arabicPeriod"/>
            </a:pPr>
            <a:r>
              <a:rPr lang="en-GB" b="1" i="0" dirty="0">
                <a:solidFill>
                  <a:srgbClr val="ECECEC"/>
                </a:solidFill>
                <a:effectLst/>
                <a:highlight>
                  <a:srgbClr val="212121"/>
                </a:highlight>
                <a:latin typeface="ui-sans-serif"/>
              </a:rPr>
              <a:t>Keyword Identification</a:t>
            </a:r>
            <a:r>
              <a:rPr lang="en-GB" b="0" i="0" dirty="0">
                <a:solidFill>
                  <a:srgbClr val="ECECEC"/>
                </a:solidFill>
                <a:effectLst/>
                <a:highlight>
                  <a:srgbClr val="212121"/>
                </a:highlight>
                <a:latin typeface="ui-sans-serif"/>
              </a:rPr>
              <a:t>: Focusing on important terms such as 'probability', 'default', 'loss', 'downturn', 'discounting', 'cashflow', 'data', 'credit', 'risk', and 'requirements'.</a:t>
            </a:r>
          </a:p>
          <a:p>
            <a:pPr algn="l"/>
            <a:r>
              <a:rPr lang="en-GB" b="0" i="0" dirty="0">
                <a:solidFill>
                  <a:srgbClr val="ECECEC"/>
                </a:solidFill>
                <a:effectLst/>
                <a:highlight>
                  <a:srgbClr val="212121"/>
                </a:highlight>
                <a:latin typeface="ui-sans-serif"/>
              </a:rPr>
              <a:t>The word cloud visualizes the most frequently occurring terms in the document. This helps us quickly identify the dominant themes and important concepts within the Basel framework.</a:t>
            </a:r>
          </a:p>
          <a:p>
            <a:pPr algn="l"/>
            <a:r>
              <a:rPr lang="en-GB" b="0" i="0" dirty="0">
                <a:solidFill>
                  <a:srgbClr val="ECECEC"/>
                </a:solidFill>
                <a:effectLst/>
                <a:highlight>
                  <a:srgbClr val="212121"/>
                </a:highlight>
                <a:latin typeface="ui-sans-serif"/>
              </a:rPr>
              <a:t>Next, I performed a TF-IDF (Term Frequency-Inverse Document Frequency) analysis. This method highlights terms that are important within the document by considering their frequency and how unique they are. The top TF-IDF scores indicate the most significant words in the context of the Basel framework.</a:t>
            </a:r>
          </a:p>
          <a:p>
            <a:pPr algn="l"/>
            <a:endParaRPr lang="en-GB" b="0" i="0" dirty="0">
              <a:solidFill>
                <a:srgbClr val="ECECEC"/>
              </a:solidFill>
              <a:effectLst/>
              <a:highlight>
                <a:srgbClr val="212121"/>
              </a:highlight>
              <a:latin typeface="ui-sans-serif"/>
            </a:endParaRPr>
          </a:p>
          <a:p>
            <a:pPr algn="l"/>
            <a:r>
              <a:rPr lang="en-GB" b="0" i="0" dirty="0">
                <a:solidFill>
                  <a:srgbClr val="ECECEC"/>
                </a:solidFill>
                <a:effectLst/>
                <a:highlight>
                  <a:srgbClr val="212121"/>
                </a:highlight>
                <a:latin typeface="ui-sans-serif"/>
              </a:rPr>
              <a:t>Additionally, I conducted a sentiment analysis using the </a:t>
            </a:r>
            <a:r>
              <a:rPr lang="en-GB" b="0" i="0" dirty="0" err="1">
                <a:solidFill>
                  <a:srgbClr val="ECECEC"/>
                </a:solidFill>
                <a:effectLst/>
                <a:highlight>
                  <a:srgbClr val="212121"/>
                </a:highlight>
                <a:latin typeface="ui-sans-serif"/>
              </a:rPr>
              <a:t>TextBlob</a:t>
            </a:r>
            <a:r>
              <a:rPr lang="en-GB" b="0" i="0" dirty="0">
                <a:solidFill>
                  <a:srgbClr val="ECECEC"/>
                </a:solidFill>
                <a:effectLst/>
                <a:highlight>
                  <a:srgbClr val="212121"/>
                </a:highlight>
                <a:latin typeface="ui-sans-serif"/>
              </a:rPr>
              <a:t> library, which provided insights into the overall sentiment of the document. Score indicates neutral and objective. (39%)</a:t>
            </a:r>
          </a:p>
          <a:p>
            <a:endParaRPr lang="en-HU" dirty="0"/>
          </a:p>
        </p:txBody>
      </p:sp>
      <p:sp>
        <p:nvSpPr>
          <p:cNvPr id="4" name="Slide Number Placeholder 3"/>
          <p:cNvSpPr>
            <a:spLocks noGrp="1"/>
          </p:cNvSpPr>
          <p:nvPr>
            <p:ph type="sldNum" sz="quarter" idx="5"/>
          </p:nvPr>
        </p:nvSpPr>
        <p:spPr/>
        <p:txBody>
          <a:bodyPr/>
          <a:lstStyle/>
          <a:p>
            <a:fld id="{54E7F490-E965-9B42-AE49-DA4BC6E663B1}" type="slidenum">
              <a:rPr lang="de-CH" smtClean="0"/>
              <a:pPr/>
              <a:t>9</a:t>
            </a:fld>
            <a:endParaRPr lang="de-CH"/>
          </a:p>
        </p:txBody>
      </p:sp>
    </p:spTree>
    <p:extLst>
      <p:ext uri="{BB962C8B-B14F-4D97-AF65-F5344CB8AC3E}">
        <p14:creationId xmlns:p14="http://schemas.microsoft.com/office/powerpoint/2010/main" val="190374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11225" y="1989138"/>
            <a:ext cx="10369550" cy="1295400"/>
          </a:xfrm>
        </p:spPr>
        <p:txBody>
          <a:bodyPr/>
          <a:lstStyle>
            <a:lvl1pPr>
              <a:defRPr sz="3900"/>
            </a:lvl1pPr>
          </a:lstStyle>
          <a:p>
            <a:pPr lvl="0"/>
            <a:r>
              <a:rPr lang="en-US" noProof="0"/>
              <a:t>Click to edit Master title style</a:t>
            </a:r>
            <a:endParaRPr lang="en-US" noProof="0" dirty="0"/>
          </a:p>
        </p:txBody>
      </p:sp>
      <p:sp>
        <p:nvSpPr>
          <p:cNvPr id="4099" name="Rectangle 3"/>
          <p:cNvSpPr>
            <a:spLocks noGrp="1" noChangeArrowheads="1"/>
          </p:cNvSpPr>
          <p:nvPr>
            <p:ph type="subTitle" idx="1"/>
          </p:nvPr>
        </p:nvSpPr>
        <p:spPr>
          <a:xfrm>
            <a:off x="911225" y="3429000"/>
            <a:ext cx="10369550" cy="1752600"/>
          </a:xfrm>
        </p:spPr>
        <p:txBody>
          <a:bodyPr/>
          <a:lstStyle>
            <a:lvl1pPr marL="0" indent="0">
              <a:buNone/>
              <a:defRPr/>
            </a:lvl1pPr>
          </a:lstStyle>
          <a:p>
            <a:pPr lvl="0"/>
            <a:r>
              <a:rPr lang="en-US" noProof="0"/>
              <a:t>Click to edit Master subtitle style</a:t>
            </a:r>
            <a:endParaRPr lang="en-US" noProof="0" dirty="0"/>
          </a:p>
        </p:txBody>
      </p:sp>
      <p:sp>
        <p:nvSpPr>
          <p:cNvPr id="2" name="Datumsplatzhalter 1"/>
          <p:cNvSpPr>
            <a:spLocks noGrp="1"/>
          </p:cNvSpPr>
          <p:nvPr>
            <p:ph type="dt" sz="half" idx="10"/>
          </p:nvPr>
        </p:nvSpPr>
        <p:spPr/>
        <p:txBody>
          <a:bodyPr/>
          <a:lstStyle/>
          <a:p>
            <a:fld id="{C9CDB00D-2B0B-4FA2-A258-E1F4E7D9041F}" type="datetime1">
              <a:rPr lang="en-US" smtClean="0"/>
              <a:t>5/27/24</a:t>
            </a:fld>
            <a:endParaRPr lang="en-US" dirty="0"/>
          </a:p>
        </p:txBody>
      </p:sp>
      <p:sp>
        <p:nvSpPr>
          <p:cNvPr id="6" name="Fußzeilenplatzhalter 5"/>
          <p:cNvSpPr>
            <a:spLocks noGrp="1"/>
          </p:cNvSpPr>
          <p:nvPr>
            <p:ph type="ftr" sz="quarter" idx="11"/>
          </p:nvPr>
        </p:nvSpPr>
        <p:spPr/>
        <p:txBody>
          <a:bodyPr/>
          <a:lstStyle/>
          <a:p>
            <a:r>
              <a:rPr lang="en-US"/>
              <a:t>Title of the presentation, Author</a:t>
            </a:r>
            <a:endParaRPr lang="en-US" dirty="0"/>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6" name="Rechteck 5"/>
          <p:cNvSpPr/>
          <p:nvPr userDrawn="1"/>
        </p:nvSpPr>
        <p:spPr bwMode="white">
          <a:xfrm>
            <a:off x="0" y="1125538"/>
            <a:ext cx="12192000" cy="5732462"/>
          </a:xfrm>
          <a:prstGeom prst="rect">
            <a:avLst/>
          </a:prstGeom>
          <a:solidFill>
            <a:srgbClr val="A3ADB7"/>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umsplatzhalter 6"/>
          <p:cNvSpPr>
            <a:spLocks noGrp="1"/>
          </p:cNvSpPr>
          <p:nvPr>
            <p:ph type="dt" sz="half" idx="10"/>
          </p:nvPr>
        </p:nvSpPr>
        <p:spPr/>
        <p:txBody>
          <a:bodyPr/>
          <a:lstStyle/>
          <a:p>
            <a:fld id="{908111BC-6152-4315-B33F-C80A8FBDF65E}" type="datetime1">
              <a:rPr lang="en-US" smtClean="0"/>
              <a:t>5/27/24</a:t>
            </a:fld>
            <a:endParaRPr lang="en-US" dirty="0"/>
          </a:p>
        </p:txBody>
      </p:sp>
      <p:sp>
        <p:nvSpPr>
          <p:cNvPr id="8" name="Fußzeilenplatzhalter 7"/>
          <p:cNvSpPr>
            <a:spLocks noGrp="1"/>
          </p:cNvSpPr>
          <p:nvPr>
            <p:ph type="ftr" sz="quarter" idx="11"/>
          </p:nvPr>
        </p:nvSpPr>
        <p:spPr/>
        <p:txBody>
          <a:bodyPr/>
          <a:lstStyle/>
          <a:p>
            <a:r>
              <a:rPr lang="en-US"/>
              <a:t>Title of the presentation, Author</a:t>
            </a:r>
            <a:endParaRPr lang="en-US" dirty="0"/>
          </a:p>
        </p:txBody>
      </p:sp>
      <p:sp>
        <p:nvSpPr>
          <p:cNvPr id="9" name="Foliennummernplatzhalter 8"/>
          <p:cNvSpPr>
            <a:spLocks noGrp="1"/>
          </p:cNvSpPr>
          <p:nvPr>
            <p:ph type="sldNum" sz="quarter" idx="12"/>
          </p:nvPr>
        </p:nvSpPr>
        <p:spPr/>
        <p:txBody>
          <a:bodyPr/>
          <a:lstStyle/>
          <a:p>
            <a:r>
              <a:rPr lang="en-US"/>
              <a:t>Page </a:t>
            </a:r>
            <a:fld id="{9D46F3A4-F478-9440-BC8E-B732027F4C86}" type="slidenum">
              <a:rPr lang="en-US" smtClean="0"/>
              <a:pPr/>
              <a:t>‹#›</a:t>
            </a:fld>
            <a:endParaRPr lang="en-US" dirty="0"/>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3" name="Inhaltsplatzhalter 2"/>
          <p:cNvSpPr>
            <a:spLocks noGrp="1"/>
          </p:cNvSpPr>
          <p:nvPr>
            <p:ph idx="1"/>
          </p:nvPr>
        </p:nvSpPr>
        <p:spPr>
          <a:xfrm>
            <a:off x="911225" y="2205039"/>
            <a:ext cx="5005388"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Inhaltsplatzhalter 2"/>
          <p:cNvSpPr>
            <a:spLocks noGrp="1"/>
          </p:cNvSpPr>
          <p:nvPr>
            <p:ph idx="13"/>
          </p:nvPr>
        </p:nvSpPr>
        <p:spPr>
          <a:xfrm>
            <a:off x="6291040" y="2205039"/>
            <a:ext cx="5005388" cy="388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umsplatzhalter 7"/>
          <p:cNvSpPr>
            <a:spLocks noGrp="1"/>
          </p:cNvSpPr>
          <p:nvPr>
            <p:ph type="dt" sz="half" idx="14"/>
          </p:nvPr>
        </p:nvSpPr>
        <p:spPr/>
        <p:txBody>
          <a:bodyPr/>
          <a:lstStyle/>
          <a:p>
            <a:fld id="{1506E3A2-04B2-4DD3-AAA1-A42AE5838B79}" type="datetime1">
              <a:rPr lang="en-US" smtClean="0"/>
              <a:t>5/27/24</a:t>
            </a:fld>
            <a:endParaRPr lang="en-US" dirty="0"/>
          </a:p>
        </p:txBody>
      </p:sp>
      <p:sp>
        <p:nvSpPr>
          <p:cNvPr id="9" name="Fußzeilenplatzhalter 8"/>
          <p:cNvSpPr>
            <a:spLocks noGrp="1"/>
          </p:cNvSpPr>
          <p:nvPr>
            <p:ph type="ftr" sz="quarter" idx="15"/>
          </p:nvPr>
        </p:nvSpPr>
        <p:spPr/>
        <p:txBody>
          <a:bodyPr/>
          <a:lstStyle/>
          <a:p>
            <a:r>
              <a:rPr lang="en-US"/>
              <a:t>Title of the presentation, Author</a:t>
            </a:r>
            <a:endParaRPr lang="en-US" dirty="0"/>
          </a:p>
        </p:txBody>
      </p:sp>
      <p:sp>
        <p:nvSpPr>
          <p:cNvPr id="10" name="Foliennummernplatzhalter 9"/>
          <p:cNvSpPr>
            <a:spLocks noGrp="1"/>
          </p:cNvSpPr>
          <p:nvPr>
            <p:ph type="sldNum" sz="quarter" idx="16"/>
          </p:nvPr>
        </p:nvSpPr>
        <p:spPr/>
        <p:txBody>
          <a:bodyPr/>
          <a:lstStyle/>
          <a:p>
            <a:r>
              <a:rPr lang="en-US"/>
              <a:t>Page </a:t>
            </a:r>
            <a:fld id="{9D46F3A4-F478-9440-BC8E-B732027F4C86}" type="slidenum">
              <a:rPr lang="en-US" smtClean="0"/>
              <a:pPr/>
              <a:t>‹#›</a:t>
            </a:fld>
            <a:endParaRPr lang="en-US" dirty="0"/>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6" name="Datumsplatzhalter 5"/>
          <p:cNvSpPr>
            <a:spLocks noGrp="1"/>
          </p:cNvSpPr>
          <p:nvPr>
            <p:ph type="dt" sz="half" idx="10"/>
          </p:nvPr>
        </p:nvSpPr>
        <p:spPr/>
        <p:txBody>
          <a:bodyPr/>
          <a:lstStyle/>
          <a:p>
            <a:fld id="{CB12A807-0C67-4BAF-BFE8-143988B7864A}" type="datetime1">
              <a:rPr lang="en-US" smtClean="0"/>
              <a:t>5/27/24</a:t>
            </a:fld>
            <a:endParaRPr lang="en-US" dirty="0"/>
          </a:p>
        </p:txBody>
      </p:sp>
      <p:sp>
        <p:nvSpPr>
          <p:cNvPr id="7" name="Fußzeilenplatzhalter 6"/>
          <p:cNvSpPr>
            <a:spLocks noGrp="1"/>
          </p:cNvSpPr>
          <p:nvPr>
            <p:ph type="ftr" sz="quarter" idx="11"/>
          </p:nvPr>
        </p:nvSpPr>
        <p:spPr/>
        <p:txBody>
          <a:bodyPr/>
          <a:lstStyle/>
          <a:p>
            <a:r>
              <a:rPr lang="en-US"/>
              <a:t>Title of the presentation, Author</a:t>
            </a:r>
            <a:endParaRPr lang="en-US" dirty="0"/>
          </a:p>
        </p:txBody>
      </p:sp>
      <p:sp>
        <p:nvSpPr>
          <p:cNvPr id="8" name="Foliennummernplatzhalter 7"/>
          <p:cNvSpPr>
            <a:spLocks noGrp="1"/>
          </p:cNvSpPr>
          <p:nvPr>
            <p:ph type="sldNum" sz="quarter" idx="12"/>
          </p:nvPr>
        </p:nvSpPr>
        <p:spPr/>
        <p:txBody>
          <a:bodyPr/>
          <a:lstStyle/>
          <a:p>
            <a:r>
              <a:rPr lang="en-US"/>
              <a:t>Page </a:t>
            </a:r>
            <a:fld id="{9D46F3A4-F478-9440-BC8E-B732027F4C86}" type="slidenum">
              <a:rPr lang="en-US" smtClean="0"/>
              <a:pPr/>
              <a:t>‹#›</a:t>
            </a:fld>
            <a:endParaRPr lang="en-US" dirty="0"/>
          </a:p>
        </p:txBody>
      </p:sp>
    </p:spTree>
    <p:extLst>
      <p:ext uri="{BB962C8B-B14F-4D97-AF65-F5344CB8AC3E}">
        <p14:creationId xmlns:p14="http://schemas.microsoft.com/office/powerpoint/2010/main" val="698641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p:spPr>
        <p:txBody>
          <a:bodyPr/>
          <a:lstStyle/>
          <a:p>
            <a:r>
              <a:rPr lang="en-US"/>
              <a:t>Drag picture to placeholder or click icon to add</a:t>
            </a:r>
            <a:endParaRPr lang="en-US" dirty="0"/>
          </a:p>
        </p:txBody>
      </p:sp>
    </p:spTree>
    <p:extLst>
      <p:ext uri="{BB962C8B-B14F-4D97-AF65-F5344CB8AC3E}">
        <p14:creationId xmlns:p14="http://schemas.microsoft.com/office/powerpoint/2010/main" val="2131282136"/>
      </p:ext>
    </p:extLst>
  </p:cSld>
  <p:clrMapOvr>
    <a:masterClrMapping/>
  </p:clrMapOvr>
  <p:extLst>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91EF9531-9C51-4B7E-993F-41DB8F023600}" type="datetime1">
              <a:rPr lang="en-US" smtClean="0"/>
              <a:t>5/27/24</a:t>
            </a:fld>
            <a:endParaRPr lang="en-US" dirty="0"/>
          </a:p>
        </p:txBody>
      </p:sp>
      <p:sp>
        <p:nvSpPr>
          <p:cNvPr id="6" name="Fußzeilenplatzhalter 5"/>
          <p:cNvSpPr>
            <a:spLocks noGrp="1"/>
          </p:cNvSpPr>
          <p:nvPr>
            <p:ph type="ftr" sz="quarter" idx="11"/>
          </p:nvPr>
        </p:nvSpPr>
        <p:spPr/>
        <p:txBody>
          <a:bodyPr/>
          <a:lstStyle/>
          <a:p>
            <a:r>
              <a:rPr lang="en-US"/>
              <a:t>Title of the presentation, Author</a:t>
            </a:r>
            <a:endParaRPr lang="en-US" dirty="0"/>
          </a:p>
        </p:txBody>
      </p:sp>
      <p:sp>
        <p:nvSpPr>
          <p:cNvPr id="7" name="Foliennummernplatzhalter 6"/>
          <p:cNvSpPr>
            <a:spLocks noGrp="1"/>
          </p:cNvSpPr>
          <p:nvPr>
            <p:ph type="sldNum" sz="quarter" idx="12"/>
          </p:nvPr>
        </p:nvSpPr>
        <p:spPr/>
        <p:txBody>
          <a:bodyPr/>
          <a:lstStyle/>
          <a:p>
            <a:r>
              <a:rPr lang="en-US"/>
              <a:t>Page </a:t>
            </a:r>
            <a:fld id="{9D46F3A4-F478-9440-BC8E-B732027F4C86}" type="slidenum">
              <a:rPr lang="en-US" smtClean="0"/>
              <a:pPr/>
              <a:t>‹#›</a:t>
            </a:fld>
            <a:endParaRPr lang="en-US" dirty="0"/>
          </a:p>
        </p:txBody>
      </p:sp>
    </p:spTree>
    <p:extLst>
      <p:ext uri="{BB962C8B-B14F-4D97-AF65-F5344CB8AC3E}">
        <p14:creationId xmlns:p14="http://schemas.microsoft.com/office/powerpoint/2010/main" val="118112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3" descr="uzh_logo_e_pos_grau_1mm"/>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93344" y="142875"/>
            <a:ext cx="2027238" cy="684213"/>
          </a:xfrm>
          <a:prstGeom prst="rect">
            <a:avLst/>
          </a:prstGeom>
          <a:noFill/>
          <a:extLst>
            <a:ext uri="{909E8E84-426E-40dd-AFC4-6F175D3DCCD1}">
              <a14:hiddenFill xmlns:a14="http://schemas.microsoft.com/office/drawing/2010/main" xmlns="">
                <a:solidFill>
                  <a:srgbClr val="FFFFFF"/>
                </a:solidFill>
              </a14:hiddenFill>
            </a:ext>
          </a:extLst>
        </p:spPr>
      </p:pic>
      <p:sp>
        <p:nvSpPr>
          <p:cNvPr id="1026" name="Rectangle 2"/>
          <p:cNvSpPr>
            <a:spLocks noGrp="1" noChangeArrowheads="1"/>
          </p:cNvSpPr>
          <p:nvPr>
            <p:ph type="title"/>
          </p:nvPr>
        </p:nvSpPr>
        <p:spPr bwMode="auto">
          <a:xfrm>
            <a:off x="911225" y="1268414"/>
            <a:ext cx="10369550" cy="79243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36000" rIns="0" bIns="0" numCol="1" anchor="t" anchorCtr="0" compatLnSpc="1">
            <a:prstTxWarp prst="textNoShape">
              <a:avLst/>
            </a:prstTxWarp>
          </a:bodyPr>
          <a:lstStyle/>
          <a:p>
            <a:pPr lvl="0"/>
            <a:r>
              <a:rPr lang="en-US" dirty="0" err="1"/>
              <a:t>Mastertitelformat</a:t>
            </a:r>
            <a:r>
              <a:rPr lang="en-US" dirty="0"/>
              <a:t> </a:t>
            </a:r>
            <a:r>
              <a:rPr lang="en-US" dirty="0" err="1"/>
              <a:t>bearbeiten</a:t>
            </a:r>
            <a:endParaRPr lang="en-US" dirty="0"/>
          </a:p>
        </p:txBody>
      </p:sp>
      <p:sp>
        <p:nvSpPr>
          <p:cNvPr id="1027" name="Rectangle 3"/>
          <p:cNvSpPr>
            <a:spLocks noGrp="1" noChangeArrowheads="1"/>
          </p:cNvSpPr>
          <p:nvPr>
            <p:ph type="body" idx="1"/>
          </p:nvPr>
        </p:nvSpPr>
        <p:spPr bwMode="auto">
          <a:xfrm>
            <a:off x="911225" y="2205039"/>
            <a:ext cx="10369550" cy="388778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defRPr sz="1000"/>
            </a:lvl1pPr>
          </a:lstStyle>
          <a:p>
            <a:fld id="{A456F339-3D89-431B-B52C-DECFFB55CC5F}" type="datetime1">
              <a:rPr lang="en-US" smtClean="0"/>
              <a:t>5/27/24</a:t>
            </a:fld>
            <a:endParaRPr lang="en-US" dirty="0"/>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defRPr sz="1000"/>
            </a:lvl1pPr>
          </a:lstStyle>
          <a:p>
            <a:r>
              <a:rPr lang="en-US"/>
              <a:t>Title of the presentation, Author</a:t>
            </a:r>
            <a:endParaRPr lang="en-US" dirty="0"/>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algn="r">
              <a:defRPr sz="1000"/>
            </a:lvl1pPr>
          </a:lstStyle>
          <a:p>
            <a:r>
              <a:rPr lang="en-US" dirty="0"/>
              <a:t>Page </a:t>
            </a:r>
            <a:fld id="{9D46F3A4-F478-9440-BC8E-B732027F4C86}" type="slidenum">
              <a:rPr lang="en-US" smtClean="0"/>
              <a:pPr/>
              <a:t>‹#›</a:t>
            </a:fld>
            <a:endParaRPr lang="en-US" dirty="0"/>
          </a:p>
        </p:txBody>
      </p:sp>
      <p:sp>
        <p:nvSpPr>
          <p:cNvPr id="1034" name="Line 10"/>
          <p:cNvSpPr>
            <a:spLocks noChangeShapeType="1"/>
          </p:cNvSpPr>
          <p:nvPr/>
        </p:nvSpPr>
        <p:spPr bwMode="auto">
          <a:xfrm>
            <a:off x="0" y="1125538"/>
            <a:ext cx="12192000" cy="0"/>
          </a:xfrm>
          <a:prstGeom prst="line">
            <a:avLst/>
          </a:prstGeom>
          <a:noFill/>
          <a:ln w="15875">
            <a:solidFill>
              <a:srgbClr val="A3ADB7"/>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700" dirty="0"/>
          </a:p>
        </p:txBody>
      </p:sp>
      <p:sp>
        <p:nvSpPr>
          <p:cNvPr id="11" name="Text Box 9"/>
          <p:cNvSpPr txBox="1">
            <a:spLocks noChangeArrowheads="1"/>
          </p:cNvSpPr>
          <p:nvPr userDrawn="1"/>
        </p:nvSpPr>
        <p:spPr bwMode="auto">
          <a:xfrm>
            <a:off x="911225" y="852488"/>
            <a:ext cx="7332663" cy="227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dirty="0"/>
              <a:t>University Division/Office</a:t>
            </a:r>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 id="2147483654" r:id="rId5"/>
    <p:sldLayoutId id="2147483658" r:id="rId6"/>
    <p:sldLayoutId id="2147483655" r:id="rId7"/>
  </p:sldLayoutIdLst>
  <p:hf hd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4" userDrawn="1">
          <p15:clr>
            <a:srgbClr val="F26B43"/>
          </p15:clr>
        </p15:guide>
        <p15:guide id="2" pos="7106" userDrawn="1">
          <p15:clr>
            <a:srgbClr val="F26B43"/>
          </p15:clr>
        </p15:guide>
        <p15:guide id="3" orient="horz" pos="1389" userDrawn="1">
          <p15:clr>
            <a:srgbClr val="F26B43"/>
          </p15:clr>
        </p15:guide>
        <p15:guide id="4" orient="horz" pos="79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just"/>
            <a:r>
              <a:rPr lang="en-US" sz="3600" dirty="0"/>
              <a:t>Regulatory Requirements Tool Based on </a:t>
            </a:r>
            <a:r>
              <a:rPr lang="en-US" sz="3600" dirty="0" err="1"/>
              <a:t>GenAI</a:t>
            </a:r>
            <a:endParaRPr lang="en-US" sz="3600" dirty="0"/>
          </a:p>
        </p:txBody>
      </p:sp>
      <p:sp>
        <p:nvSpPr>
          <p:cNvPr id="2051" name="Rectangle 3"/>
          <p:cNvSpPr>
            <a:spLocks noGrp="1" noChangeArrowheads="1"/>
          </p:cNvSpPr>
          <p:nvPr>
            <p:ph type="subTitle" idx="1"/>
          </p:nvPr>
        </p:nvSpPr>
        <p:spPr>
          <a:xfrm>
            <a:off x="911225" y="4028281"/>
            <a:ext cx="10369550" cy="1752600"/>
          </a:xfrm>
        </p:spPr>
        <p:txBody>
          <a:bodyPr/>
          <a:lstStyle/>
          <a:p>
            <a:r>
              <a:rPr lang="en-US" dirty="0"/>
              <a:t>Anna </a:t>
            </a:r>
            <a:r>
              <a:rPr lang="en-US" dirty="0" err="1"/>
              <a:t>Almassy</a:t>
            </a:r>
            <a:endParaRPr lang="en-US" dirty="0"/>
          </a:p>
          <a:p>
            <a:r>
              <a:rPr lang="en-US" dirty="0"/>
              <a:t>Supervision: Dr Gabor </a:t>
            </a:r>
            <a:r>
              <a:rPr lang="en-US" dirty="0" err="1"/>
              <a:t>Sarosi</a:t>
            </a:r>
            <a:endParaRPr lang="en-US" dirty="0"/>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0E112-D48C-56A2-CA5C-61A5D8E98F4E}"/>
              </a:ext>
            </a:extLst>
          </p:cNvPr>
          <p:cNvSpPr>
            <a:spLocks noGrp="1"/>
          </p:cNvSpPr>
          <p:nvPr>
            <p:ph type="title"/>
          </p:nvPr>
        </p:nvSpPr>
        <p:spPr/>
        <p:txBody>
          <a:bodyPr/>
          <a:lstStyle/>
          <a:p>
            <a:r>
              <a:rPr lang="en-US" dirty="0"/>
              <a:t>Technical Overview of the Chatbot</a:t>
            </a:r>
            <a:br>
              <a:rPr lang="en-US" dirty="0"/>
            </a:br>
            <a:r>
              <a:rPr lang="en-US" sz="1800" b="0" dirty="0"/>
              <a:t>Data Exploration</a:t>
            </a:r>
            <a:endParaRPr lang="en-HU" dirty="0"/>
          </a:p>
        </p:txBody>
      </p:sp>
      <p:sp>
        <p:nvSpPr>
          <p:cNvPr id="4" name="Date Placeholder 3">
            <a:extLst>
              <a:ext uri="{FF2B5EF4-FFF2-40B4-BE49-F238E27FC236}">
                <a16:creationId xmlns:a16="http://schemas.microsoft.com/office/drawing/2014/main" id="{4DB5F8BD-9FA5-59A1-2F9B-63BDF21D0079}"/>
              </a:ext>
            </a:extLst>
          </p:cNvPr>
          <p:cNvSpPr>
            <a:spLocks noGrp="1"/>
          </p:cNvSpPr>
          <p:nvPr>
            <p:ph type="dt" sz="half" idx="10"/>
          </p:nvPr>
        </p:nvSpPr>
        <p:spPr/>
        <p:txBody>
          <a:bodyPr/>
          <a:lstStyle/>
          <a:p>
            <a:fld id="{908111BC-6152-4315-B33F-C80A8FBDF65E}" type="datetime1">
              <a:rPr lang="en-US" smtClean="0"/>
              <a:t>5/27/24</a:t>
            </a:fld>
            <a:endParaRPr lang="en-US" dirty="0"/>
          </a:p>
        </p:txBody>
      </p:sp>
      <p:sp>
        <p:nvSpPr>
          <p:cNvPr id="6" name="Slide Number Placeholder 5">
            <a:extLst>
              <a:ext uri="{FF2B5EF4-FFF2-40B4-BE49-F238E27FC236}">
                <a16:creationId xmlns:a16="http://schemas.microsoft.com/office/drawing/2014/main" id="{64825BE7-18BE-8EE4-A03B-366EC8C6C420}"/>
              </a:ext>
            </a:extLst>
          </p:cNvPr>
          <p:cNvSpPr>
            <a:spLocks noGrp="1"/>
          </p:cNvSpPr>
          <p:nvPr>
            <p:ph type="sldNum" sz="quarter" idx="12"/>
          </p:nvPr>
        </p:nvSpPr>
        <p:spPr/>
        <p:txBody>
          <a:bodyPr/>
          <a:lstStyle/>
          <a:p>
            <a:r>
              <a:rPr lang="en-US"/>
              <a:t>Page </a:t>
            </a:r>
            <a:fld id="{9D46F3A4-F478-9440-BC8E-B732027F4C86}" type="slidenum">
              <a:rPr lang="en-US" smtClean="0"/>
              <a:pPr/>
              <a:t>10</a:t>
            </a:fld>
            <a:endParaRPr lang="en-US" dirty="0"/>
          </a:p>
        </p:txBody>
      </p:sp>
      <p:pic>
        <p:nvPicPr>
          <p:cNvPr id="8" name="Picture 7" descr="A graph with a line going up&#10;&#10;Description automatically generated">
            <a:extLst>
              <a:ext uri="{FF2B5EF4-FFF2-40B4-BE49-F238E27FC236}">
                <a16:creationId xmlns:a16="http://schemas.microsoft.com/office/drawing/2014/main" id="{21A5601E-6041-3D58-61D2-F2F37906F939}"/>
              </a:ext>
            </a:extLst>
          </p:cNvPr>
          <p:cNvPicPr>
            <a:picLocks noChangeAspect="1"/>
          </p:cNvPicPr>
          <p:nvPr/>
        </p:nvPicPr>
        <p:blipFill>
          <a:blip r:embed="rId3"/>
          <a:stretch>
            <a:fillRect/>
          </a:stretch>
        </p:blipFill>
        <p:spPr>
          <a:xfrm>
            <a:off x="6322128" y="2457064"/>
            <a:ext cx="5816970" cy="3132522"/>
          </a:xfrm>
          <a:prstGeom prst="rect">
            <a:avLst/>
          </a:prstGeom>
        </p:spPr>
      </p:pic>
      <p:pic>
        <p:nvPicPr>
          <p:cNvPr id="10" name="Picture 9" descr="A graph of keyword frequency&#10;&#10;Description automatically generated">
            <a:extLst>
              <a:ext uri="{FF2B5EF4-FFF2-40B4-BE49-F238E27FC236}">
                <a16:creationId xmlns:a16="http://schemas.microsoft.com/office/drawing/2014/main" id="{44804423-9B2F-B546-44EE-4455C39ACEE4}"/>
              </a:ext>
            </a:extLst>
          </p:cNvPr>
          <p:cNvPicPr>
            <a:picLocks noChangeAspect="1"/>
          </p:cNvPicPr>
          <p:nvPr/>
        </p:nvPicPr>
        <p:blipFill>
          <a:blip r:embed="rId4"/>
          <a:stretch>
            <a:fillRect/>
          </a:stretch>
        </p:blipFill>
        <p:spPr>
          <a:xfrm>
            <a:off x="119336" y="2132856"/>
            <a:ext cx="6206768" cy="3748816"/>
          </a:xfrm>
          <a:prstGeom prst="rect">
            <a:avLst/>
          </a:prstGeom>
        </p:spPr>
      </p:pic>
    </p:spTree>
    <p:extLst>
      <p:ext uri="{BB962C8B-B14F-4D97-AF65-F5344CB8AC3E}">
        <p14:creationId xmlns:p14="http://schemas.microsoft.com/office/powerpoint/2010/main" val="301305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Technical Overview of the Chatbot</a:t>
            </a:r>
            <a:br>
              <a:rPr lang="en-US" dirty="0"/>
            </a:br>
            <a:r>
              <a:rPr lang="en-US" sz="1800" b="0" dirty="0"/>
              <a:t>Detailed Architecture</a:t>
            </a:r>
            <a:endParaRPr lang="en-US" dirty="0"/>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11</a:t>
            </a:fld>
            <a:endParaRPr lang="en-US" dirty="0"/>
          </a:p>
        </p:txBody>
      </p:sp>
      <p:sp>
        <p:nvSpPr>
          <p:cNvPr id="3" name="Rectangle 3">
            <a:extLst>
              <a:ext uri="{FF2B5EF4-FFF2-40B4-BE49-F238E27FC236}">
                <a16:creationId xmlns:a16="http://schemas.microsoft.com/office/drawing/2014/main" id="{F2A23149-36C4-835D-4CB6-78409C37D243}"/>
              </a:ext>
            </a:extLst>
          </p:cNvPr>
          <p:cNvSpPr txBox="1">
            <a:spLocks noChangeArrowheads="1"/>
          </p:cNvSpPr>
          <p:nvPr/>
        </p:nvSpPr>
        <p:spPr bwMode="auto">
          <a:xfrm>
            <a:off x="911225" y="2348880"/>
            <a:ext cx="10369550" cy="324070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marL="0" indent="0">
              <a:buFont typeface="Arial" panose="020B0604020202020204" pitchFamily="34" charset="0"/>
              <a:buNone/>
            </a:pPr>
            <a:endParaRPr lang="en-US" kern="0" dirty="0"/>
          </a:p>
        </p:txBody>
      </p:sp>
      <p:sp>
        <p:nvSpPr>
          <p:cNvPr id="15" name="Rectangle 3">
            <a:extLst>
              <a:ext uri="{FF2B5EF4-FFF2-40B4-BE49-F238E27FC236}">
                <a16:creationId xmlns:a16="http://schemas.microsoft.com/office/drawing/2014/main" id="{CA34DE70-052E-481D-BA70-8E37E5AB39D6}"/>
              </a:ext>
            </a:extLst>
          </p:cNvPr>
          <p:cNvSpPr txBox="1">
            <a:spLocks noChangeArrowheads="1"/>
          </p:cNvSpPr>
          <p:nvPr/>
        </p:nvSpPr>
        <p:spPr bwMode="auto">
          <a:xfrm>
            <a:off x="853894" y="2347631"/>
            <a:ext cx="10369550" cy="403197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a:buFontTx/>
              <a:buChar char="-"/>
            </a:pPr>
            <a:r>
              <a:rPr lang="en-US" kern="0" dirty="0"/>
              <a:t>Document Retrieval System </a:t>
            </a:r>
          </a:p>
          <a:p>
            <a:pPr>
              <a:buFontTx/>
              <a:buChar char="-"/>
            </a:pPr>
            <a:r>
              <a:rPr lang="en-US" kern="0" dirty="0"/>
              <a:t>Vectorization process and similarity search </a:t>
            </a:r>
          </a:p>
          <a:p>
            <a:pPr>
              <a:buFontTx/>
              <a:buChar char="-"/>
            </a:pPr>
            <a:r>
              <a:rPr lang="en-US" kern="0" dirty="0"/>
              <a:t>Pre-trained Language Model (e.g., GPT-3)</a:t>
            </a:r>
          </a:p>
          <a:p>
            <a:pPr>
              <a:buFontTx/>
              <a:buChar char="-"/>
            </a:pPr>
            <a:r>
              <a:rPr lang="en-US" kern="0" dirty="0"/>
              <a:t>Combining retrieved information with language model generation</a:t>
            </a:r>
          </a:p>
          <a:p>
            <a:pPr marL="0" indent="0">
              <a:buNone/>
            </a:pPr>
            <a:endParaRPr lang="en-US" kern="0" dirty="0"/>
          </a:p>
        </p:txBody>
      </p:sp>
      <p:pic>
        <p:nvPicPr>
          <p:cNvPr id="8196" name="Picture 4" descr="Android Apps by OpenAI on Google Play">
            <a:extLst>
              <a:ext uri="{FF2B5EF4-FFF2-40B4-BE49-F238E27FC236}">
                <a16:creationId xmlns:a16="http://schemas.microsoft.com/office/drawing/2014/main" id="{AEDD5555-E706-9033-5A2C-13CABB06E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851" y="1513141"/>
            <a:ext cx="1229556" cy="122955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angChain in Chains #1: A Closer Look | by Okan Yenigün | Stackademic">
            <a:extLst>
              <a:ext uri="{FF2B5EF4-FFF2-40B4-BE49-F238E27FC236}">
                <a16:creationId xmlns:a16="http://schemas.microsoft.com/office/drawing/2014/main" id="{01D46612-4878-CE46-02F4-12C33D52F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088" y="5078151"/>
            <a:ext cx="2486986" cy="130145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nlocking the power of data visualisation with Snowflake Streamlit -  InfoCentric">
            <a:extLst>
              <a:ext uri="{FF2B5EF4-FFF2-40B4-BE49-F238E27FC236}">
                <a16:creationId xmlns:a16="http://schemas.microsoft.com/office/drawing/2014/main" id="{87C7C0A2-520F-3863-AA18-670E7EA78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9010" y="3357921"/>
            <a:ext cx="2436303" cy="142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709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0506-B03B-8C4B-C20F-838CF757B2FB}"/>
              </a:ext>
            </a:extLst>
          </p:cNvPr>
          <p:cNvSpPr>
            <a:spLocks noGrp="1"/>
          </p:cNvSpPr>
          <p:nvPr>
            <p:ph type="title"/>
          </p:nvPr>
        </p:nvSpPr>
        <p:spPr/>
        <p:txBody>
          <a:bodyPr/>
          <a:lstStyle/>
          <a:p>
            <a:r>
              <a:rPr lang="en-US" dirty="0"/>
              <a:t>Technical Overview of the Chatbot</a:t>
            </a:r>
            <a:br>
              <a:rPr lang="en-US" dirty="0"/>
            </a:br>
            <a:r>
              <a:rPr lang="en-US" sz="1800" b="0" dirty="0"/>
              <a:t>Detailed Architecture - Vectorization</a:t>
            </a:r>
            <a:endParaRPr lang="en-HU" sz="1800" dirty="0"/>
          </a:p>
        </p:txBody>
      </p:sp>
      <p:sp>
        <p:nvSpPr>
          <p:cNvPr id="4" name="Date Placeholder 3">
            <a:extLst>
              <a:ext uri="{FF2B5EF4-FFF2-40B4-BE49-F238E27FC236}">
                <a16:creationId xmlns:a16="http://schemas.microsoft.com/office/drawing/2014/main" id="{F46B3318-527F-1B66-44F2-D06EC99BA266}"/>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6" name="Slide Number Placeholder 5">
            <a:extLst>
              <a:ext uri="{FF2B5EF4-FFF2-40B4-BE49-F238E27FC236}">
                <a16:creationId xmlns:a16="http://schemas.microsoft.com/office/drawing/2014/main" id="{01FFC053-1036-24CD-1445-32BF7B42E77F}"/>
              </a:ext>
            </a:extLst>
          </p:cNvPr>
          <p:cNvSpPr>
            <a:spLocks noGrp="1"/>
          </p:cNvSpPr>
          <p:nvPr>
            <p:ph type="sldNum" sz="quarter" idx="12"/>
          </p:nvPr>
        </p:nvSpPr>
        <p:spPr/>
        <p:txBody>
          <a:bodyPr/>
          <a:lstStyle/>
          <a:p>
            <a:r>
              <a:rPr lang="en-US"/>
              <a:t>Page </a:t>
            </a:r>
            <a:fld id="{9D46F3A4-F478-9440-BC8E-B732027F4C86}" type="slidenum">
              <a:rPr lang="en-US" smtClean="0"/>
              <a:pPr/>
              <a:t>12</a:t>
            </a:fld>
            <a:endParaRPr lang="en-US" dirty="0"/>
          </a:p>
        </p:txBody>
      </p:sp>
      <p:pic>
        <p:nvPicPr>
          <p:cNvPr id="8" name="Picture 7" descr="A screen shot of a computer program&#10;&#10;Description automatically generated">
            <a:extLst>
              <a:ext uri="{FF2B5EF4-FFF2-40B4-BE49-F238E27FC236}">
                <a16:creationId xmlns:a16="http://schemas.microsoft.com/office/drawing/2014/main" id="{B77D75BE-D40E-F151-6824-0F707D170D26}"/>
              </a:ext>
            </a:extLst>
          </p:cNvPr>
          <p:cNvPicPr>
            <a:picLocks noChangeAspect="1"/>
          </p:cNvPicPr>
          <p:nvPr/>
        </p:nvPicPr>
        <p:blipFill>
          <a:blip r:embed="rId3"/>
          <a:stretch>
            <a:fillRect/>
          </a:stretch>
        </p:blipFill>
        <p:spPr>
          <a:xfrm>
            <a:off x="6888088" y="1281622"/>
            <a:ext cx="4191452" cy="1558452"/>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id="{5A723FB4-B569-3E4F-9D5A-03143C7A41F6}"/>
              </a:ext>
            </a:extLst>
          </p:cNvPr>
          <p:cNvPicPr>
            <a:picLocks noChangeAspect="1"/>
          </p:cNvPicPr>
          <p:nvPr/>
        </p:nvPicPr>
        <p:blipFill>
          <a:blip r:embed="rId4"/>
          <a:stretch>
            <a:fillRect/>
          </a:stretch>
        </p:blipFill>
        <p:spPr>
          <a:xfrm>
            <a:off x="7183614" y="3920212"/>
            <a:ext cx="3600400" cy="2820313"/>
          </a:xfrm>
          <a:prstGeom prst="rect">
            <a:avLst/>
          </a:prstGeom>
        </p:spPr>
      </p:pic>
      <p:cxnSp>
        <p:nvCxnSpPr>
          <p:cNvPr id="12" name="Straight Arrow Connector 11">
            <a:extLst>
              <a:ext uri="{FF2B5EF4-FFF2-40B4-BE49-F238E27FC236}">
                <a16:creationId xmlns:a16="http://schemas.microsoft.com/office/drawing/2014/main" id="{4F633304-C5E6-503C-1E00-803873D3A604}"/>
              </a:ext>
            </a:extLst>
          </p:cNvPr>
          <p:cNvCxnSpPr>
            <a:cxnSpLocks/>
          </p:cNvCxnSpPr>
          <p:nvPr/>
        </p:nvCxnSpPr>
        <p:spPr bwMode="auto">
          <a:xfrm>
            <a:off x="8832304" y="2930398"/>
            <a:ext cx="0" cy="9232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pic>
        <p:nvPicPr>
          <p:cNvPr id="14" name="Picture 13">
            <a:extLst>
              <a:ext uri="{FF2B5EF4-FFF2-40B4-BE49-F238E27FC236}">
                <a16:creationId xmlns:a16="http://schemas.microsoft.com/office/drawing/2014/main" id="{AC05709A-6D47-A142-E503-E0B021D9846D}"/>
              </a:ext>
            </a:extLst>
          </p:cNvPr>
          <p:cNvPicPr>
            <a:picLocks noChangeAspect="1"/>
          </p:cNvPicPr>
          <p:nvPr/>
        </p:nvPicPr>
        <p:blipFill>
          <a:blip r:embed="rId5"/>
          <a:stretch>
            <a:fillRect/>
          </a:stretch>
        </p:blipFill>
        <p:spPr>
          <a:xfrm>
            <a:off x="479376" y="2626117"/>
            <a:ext cx="6102261" cy="2820312"/>
          </a:xfrm>
          <a:prstGeom prst="rect">
            <a:avLst/>
          </a:prstGeom>
        </p:spPr>
      </p:pic>
    </p:spTree>
    <p:extLst>
      <p:ext uri="{BB962C8B-B14F-4D97-AF65-F5344CB8AC3E}">
        <p14:creationId xmlns:p14="http://schemas.microsoft.com/office/powerpoint/2010/main" val="242598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C0DE-26D1-2F81-9ECB-D56606303CF7}"/>
              </a:ext>
            </a:extLst>
          </p:cNvPr>
          <p:cNvSpPr>
            <a:spLocks noGrp="1"/>
          </p:cNvSpPr>
          <p:nvPr>
            <p:ph type="title"/>
          </p:nvPr>
        </p:nvSpPr>
        <p:spPr/>
        <p:txBody>
          <a:bodyPr/>
          <a:lstStyle/>
          <a:p>
            <a:r>
              <a:rPr lang="en-US" dirty="0"/>
              <a:t>Technical Overview of the Chatbot</a:t>
            </a:r>
            <a:br>
              <a:rPr lang="en-US" dirty="0"/>
            </a:br>
            <a:r>
              <a:rPr lang="en-US" sz="1800" b="0" dirty="0"/>
              <a:t>Detailed Architecture – Response Generation</a:t>
            </a:r>
            <a:endParaRPr lang="en-HU" dirty="0"/>
          </a:p>
        </p:txBody>
      </p:sp>
      <p:sp>
        <p:nvSpPr>
          <p:cNvPr id="4" name="Date Placeholder 3">
            <a:extLst>
              <a:ext uri="{FF2B5EF4-FFF2-40B4-BE49-F238E27FC236}">
                <a16:creationId xmlns:a16="http://schemas.microsoft.com/office/drawing/2014/main" id="{A7665CAC-F91F-75E2-9309-DEA64DB5F175}"/>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6" name="Slide Number Placeholder 5">
            <a:extLst>
              <a:ext uri="{FF2B5EF4-FFF2-40B4-BE49-F238E27FC236}">
                <a16:creationId xmlns:a16="http://schemas.microsoft.com/office/drawing/2014/main" id="{25569CC8-38AF-D6B1-22BB-526484D569BE}"/>
              </a:ext>
            </a:extLst>
          </p:cNvPr>
          <p:cNvSpPr>
            <a:spLocks noGrp="1"/>
          </p:cNvSpPr>
          <p:nvPr>
            <p:ph type="sldNum" sz="quarter" idx="12"/>
          </p:nvPr>
        </p:nvSpPr>
        <p:spPr/>
        <p:txBody>
          <a:bodyPr/>
          <a:lstStyle/>
          <a:p>
            <a:r>
              <a:rPr lang="en-US"/>
              <a:t>Page </a:t>
            </a:r>
            <a:fld id="{9D46F3A4-F478-9440-BC8E-B732027F4C86}" type="slidenum">
              <a:rPr lang="en-US" smtClean="0"/>
              <a:pPr/>
              <a:t>13</a:t>
            </a:fld>
            <a:endParaRPr lang="en-US" dirty="0"/>
          </a:p>
        </p:txBody>
      </p:sp>
      <p:pic>
        <p:nvPicPr>
          <p:cNvPr id="9218" name="Picture 2" descr="What is Retrieval Augmented Generation (RAG)? - Pureinsights">
            <a:extLst>
              <a:ext uri="{FF2B5EF4-FFF2-40B4-BE49-F238E27FC236}">
                <a16:creationId xmlns:a16="http://schemas.microsoft.com/office/drawing/2014/main" id="{2771CE0D-631C-F1E6-19E3-68E41E47FF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73" r="-1000"/>
          <a:stretch/>
        </p:blipFill>
        <p:spPr bwMode="auto">
          <a:xfrm>
            <a:off x="2459596" y="2276872"/>
            <a:ext cx="7092788" cy="176496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ACD73BD-B3B7-4165-DD81-6BC25E75A183}"/>
              </a:ext>
            </a:extLst>
          </p:cNvPr>
          <p:cNvSpPr txBox="1"/>
          <p:nvPr/>
        </p:nvSpPr>
        <p:spPr>
          <a:xfrm>
            <a:off x="1802103" y="4464886"/>
            <a:ext cx="8587794" cy="1815882"/>
          </a:xfrm>
          <a:prstGeom prst="rect">
            <a:avLst/>
          </a:prstGeom>
          <a:noFill/>
        </p:spPr>
        <p:txBody>
          <a:bodyPr wrap="square">
            <a:spAutoFit/>
          </a:bodyPr>
          <a:lstStyle/>
          <a:p>
            <a:pPr marL="0" indent="0" algn="ctr">
              <a:buNone/>
            </a:pPr>
            <a:r>
              <a:rPr lang="en-GB" sz="1400" b="0" i="1" dirty="0">
                <a:solidFill>
                  <a:srgbClr val="667EC9"/>
                </a:solidFill>
                <a:effectLst/>
                <a:latin typeface="Arial" panose="020B0604020202020204" pitchFamily="34" charset="0"/>
                <a:cs typeface="Arial" panose="020B0604020202020204" pitchFamily="34" charset="0"/>
              </a:rPr>
              <a:t>"" You are a Credit Analyst who evaluates financial information and risks based on the contents of PDF documents provided to you. Provide concise and focused answers, emphasizing financial implications, risk assessment, and relevant financial metrics. </a:t>
            </a:r>
            <a:r>
              <a:rPr lang="en-GB" sz="1400" i="1" dirty="0">
                <a:solidFill>
                  <a:srgbClr val="667EC9"/>
                </a:solidFill>
                <a:latin typeface="Arial" panose="020B0604020202020204" pitchFamily="34" charset="0"/>
                <a:cs typeface="Arial" panose="020B0604020202020204" pitchFamily="34" charset="0"/>
              </a:rPr>
              <a:t>F</a:t>
            </a:r>
            <a:r>
              <a:rPr lang="en-GB" sz="1400" b="0" i="1" dirty="0">
                <a:solidFill>
                  <a:srgbClr val="667EC9"/>
                </a:solidFill>
                <a:effectLst/>
                <a:latin typeface="Arial" panose="020B0604020202020204" pitchFamily="34" charset="0"/>
                <a:cs typeface="Arial" panose="020B0604020202020204" pitchFamily="34" charset="0"/>
              </a:rPr>
              <a:t>ocus on the 'page' or 'section' in your citations to specify where the relevant information was found. Be sure to mention the page number or section at the end of your responses for any data or insights you reference from the PDF. If the content from the PDF does not pertain to credit analysis or risk assessment, reply with 'Not applicable'.</a:t>
            </a:r>
          </a:p>
          <a:p>
            <a:pPr marL="0" indent="0" algn="ctr">
              <a:buNone/>
            </a:pPr>
            <a:r>
              <a:rPr lang="en-GB" sz="1400" b="0" i="1" dirty="0">
                <a:solidFill>
                  <a:srgbClr val="667EC9"/>
                </a:solidFill>
                <a:effectLst/>
                <a:latin typeface="Arial" panose="020B0604020202020204" pitchFamily="34" charset="0"/>
                <a:cs typeface="Arial" panose="020B0604020202020204" pitchFamily="34" charset="0"/>
              </a:rPr>
              <a:t>The PDF content to </a:t>
            </a:r>
            <a:r>
              <a:rPr lang="en-GB" sz="1400" b="0" i="1" dirty="0" err="1">
                <a:solidFill>
                  <a:srgbClr val="667EC9"/>
                </a:solidFill>
                <a:effectLst/>
                <a:latin typeface="Arial" panose="020B0604020202020204" pitchFamily="34" charset="0"/>
                <a:cs typeface="Arial" panose="020B0604020202020204" pitchFamily="34" charset="0"/>
              </a:rPr>
              <a:t>analyze</a:t>
            </a:r>
            <a:r>
              <a:rPr lang="en-GB" sz="1400" b="0" i="1" dirty="0">
                <a:solidFill>
                  <a:srgbClr val="667EC9"/>
                </a:solidFill>
                <a:effectLst/>
                <a:latin typeface="Arial" panose="020B0604020202020204" pitchFamily="34" charset="0"/>
                <a:cs typeface="Arial" panose="020B0604020202020204" pitchFamily="34" charset="0"/>
              </a:rPr>
              <a:t> is:</a:t>
            </a:r>
          </a:p>
          <a:p>
            <a:pPr marL="0" indent="0" algn="ctr">
              <a:buNone/>
            </a:pPr>
            <a:r>
              <a:rPr lang="en-GB" sz="1400" b="0" i="1" dirty="0">
                <a:solidFill>
                  <a:srgbClr val="667EC9"/>
                </a:solidFill>
                <a:effectLst/>
                <a:latin typeface="Arial" panose="020B0604020202020204" pitchFamily="34" charset="0"/>
                <a:cs typeface="Arial" panose="020B0604020202020204" pitchFamily="34" charset="0"/>
              </a:rPr>
              <a:t>{</a:t>
            </a:r>
            <a:r>
              <a:rPr lang="en-GB" sz="1400" b="0" i="1" dirty="0" err="1">
                <a:solidFill>
                  <a:srgbClr val="667EC9"/>
                </a:solidFill>
                <a:effectLst/>
                <a:latin typeface="Arial" panose="020B0604020202020204" pitchFamily="34" charset="0"/>
                <a:cs typeface="Arial" panose="020B0604020202020204" pitchFamily="34" charset="0"/>
              </a:rPr>
              <a:t>pdf_extract</a:t>
            </a:r>
            <a:r>
              <a:rPr lang="en-GB" sz="1400" b="0" i="1" dirty="0">
                <a:solidFill>
                  <a:srgbClr val="667EC9"/>
                </a:solidFill>
                <a:effectLst/>
                <a:latin typeface="Arial" panose="020B0604020202020204" pitchFamily="34" charset="0"/>
                <a:cs typeface="Arial" panose="020B0604020202020204" pitchFamily="34" charset="0"/>
              </a:rPr>
              <a:t>} ""</a:t>
            </a:r>
          </a:p>
        </p:txBody>
      </p:sp>
      <p:cxnSp>
        <p:nvCxnSpPr>
          <p:cNvPr id="22" name="Straight Arrow Connector 21">
            <a:extLst>
              <a:ext uri="{FF2B5EF4-FFF2-40B4-BE49-F238E27FC236}">
                <a16:creationId xmlns:a16="http://schemas.microsoft.com/office/drawing/2014/main" id="{B679FA3C-B0A9-DD97-FF4E-8582149BD0CA}"/>
              </a:ext>
            </a:extLst>
          </p:cNvPr>
          <p:cNvCxnSpPr/>
          <p:nvPr/>
        </p:nvCxnSpPr>
        <p:spPr bwMode="auto">
          <a:xfrm flipV="1">
            <a:off x="6384032" y="4041840"/>
            <a:ext cx="0" cy="3334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7294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E7F40-605D-8EFA-83E6-E903DDE3AF50}"/>
              </a:ext>
            </a:extLst>
          </p:cNvPr>
          <p:cNvSpPr>
            <a:spLocks noGrp="1"/>
          </p:cNvSpPr>
          <p:nvPr>
            <p:ph type="title"/>
          </p:nvPr>
        </p:nvSpPr>
        <p:spPr/>
        <p:txBody>
          <a:bodyPr/>
          <a:lstStyle/>
          <a:p>
            <a:r>
              <a:rPr lang="en-HU" dirty="0"/>
              <a:t>Performance Evaluation</a:t>
            </a:r>
            <a:br>
              <a:rPr lang="en-HU" dirty="0"/>
            </a:br>
            <a:endParaRPr lang="en-HU" dirty="0"/>
          </a:p>
        </p:txBody>
      </p:sp>
      <p:sp>
        <p:nvSpPr>
          <p:cNvPr id="3" name="Content Placeholder 2">
            <a:extLst>
              <a:ext uri="{FF2B5EF4-FFF2-40B4-BE49-F238E27FC236}">
                <a16:creationId xmlns:a16="http://schemas.microsoft.com/office/drawing/2014/main" id="{80722004-B156-C706-BC98-D12A2E875563}"/>
              </a:ext>
            </a:extLst>
          </p:cNvPr>
          <p:cNvSpPr>
            <a:spLocks noGrp="1"/>
          </p:cNvSpPr>
          <p:nvPr>
            <p:ph idx="1"/>
          </p:nvPr>
        </p:nvSpPr>
        <p:spPr>
          <a:xfrm>
            <a:off x="876979" y="1863049"/>
            <a:ext cx="10369550" cy="1295969"/>
          </a:xfrm>
        </p:spPr>
        <p:txBody>
          <a:bodyPr/>
          <a:lstStyle/>
          <a:p>
            <a:r>
              <a:rPr lang="en-HU" dirty="0"/>
              <a:t>ChatGPT3 vs RAG</a:t>
            </a:r>
          </a:p>
          <a:p>
            <a:r>
              <a:rPr lang="en-HU" dirty="0"/>
              <a:t>Expert answer vs RAG</a:t>
            </a:r>
          </a:p>
          <a:p>
            <a:r>
              <a:rPr lang="en-HU" dirty="0"/>
              <a:t>ROUGE Scores</a:t>
            </a:r>
          </a:p>
        </p:txBody>
      </p:sp>
      <p:sp>
        <p:nvSpPr>
          <p:cNvPr id="4" name="Date Placeholder 3">
            <a:extLst>
              <a:ext uri="{FF2B5EF4-FFF2-40B4-BE49-F238E27FC236}">
                <a16:creationId xmlns:a16="http://schemas.microsoft.com/office/drawing/2014/main" id="{84857E86-D9CB-2029-6D52-5AAB4E9E9AD6}"/>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6" name="Slide Number Placeholder 5">
            <a:extLst>
              <a:ext uri="{FF2B5EF4-FFF2-40B4-BE49-F238E27FC236}">
                <a16:creationId xmlns:a16="http://schemas.microsoft.com/office/drawing/2014/main" id="{148915EA-8B52-E77D-D25F-7DD3C52F5AD7}"/>
              </a:ext>
            </a:extLst>
          </p:cNvPr>
          <p:cNvSpPr>
            <a:spLocks noGrp="1"/>
          </p:cNvSpPr>
          <p:nvPr>
            <p:ph type="sldNum" sz="quarter" idx="12"/>
          </p:nvPr>
        </p:nvSpPr>
        <p:spPr/>
        <p:txBody>
          <a:bodyPr/>
          <a:lstStyle/>
          <a:p>
            <a:r>
              <a:rPr lang="en-US"/>
              <a:t>Page </a:t>
            </a:r>
            <a:fld id="{9D46F3A4-F478-9440-BC8E-B732027F4C86}" type="slidenum">
              <a:rPr lang="en-US" smtClean="0"/>
              <a:pPr/>
              <a:t>14</a:t>
            </a:fld>
            <a:endParaRPr lang="en-US" dirty="0"/>
          </a:p>
        </p:txBody>
      </p:sp>
      <p:pic>
        <p:nvPicPr>
          <p:cNvPr id="11" name="Picture 10">
            <a:extLst>
              <a:ext uri="{FF2B5EF4-FFF2-40B4-BE49-F238E27FC236}">
                <a16:creationId xmlns:a16="http://schemas.microsoft.com/office/drawing/2014/main" id="{E7B950FB-3A5D-FB7D-83EB-73EE3ADABE77}"/>
              </a:ext>
            </a:extLst>
          </p:cNvPr>
          <p:cNvPicPr>
            <a:picLocks noChangeAspect="1"/>
          </p:cNvPicPr>
          <p:nvPr/>
        </p:nvPicPr>
        <p:blipFill>
          <a:blip r:embed="rId3"/>
          <a:stretch>
            <a:fillRect/>
          </a:stretch>
        </p:blipFill>
        <p:spPr>
          <a:xfrm>
            <a:off x="5447928" y="1754757"/>
            <a:ext cx="4267286" cy="526103"/>
          </a:xfrm>
          <a:prstGeom prst="rect">
            <a:avLst/>
          </a:prstGeom>
        </p:spPr>
      </p:pic>
      <p:pic>
        <p:nvPicPr>
          <p:cNvPr id="13" name="Picture 12" descr="A black and white page with text&#10;&#10;Description automatically generated">
            <a:extLst>
              <a:ext uri="{FF2B5EF4-FFF2-40B4-BE49-F238E27FC236}">
                <a16:creationId xmlns:a16="http://schemas.microsoft.com/office/drawing/2014/main" id="{F2D9A225-403E-9B76-5B1B-2574DB548BBD}"/>
              </a:ext>
            </a:extLst>
          </p:cNvPr>
          <p:cNvPicPr>
            <a:picLocks noChangeAspect="1"/>
          </p:cNvPicPr>
          <p:nvPr/>
        </p:nvPicPr>
        <p:blipFill>
          <a:blip r:embed="rId4"/>
          <a:stretch>
            <a:fillRect/>
          </a:stretch>
        </p:blipFill>
        <p:spPr>
          <a:xfrm>
            <a:off x="5447927" y="2141310"/>
            <a:ext cx="4278011" cy="4240018"/>
          </a:xfrm>
          <a:prstGeom prst="rect">
            <a:avLst/>
          </a:prstGeom>
        </p:spPr>
      </p:pic>
    </p:spTree>
    <p:extLst>
      <p:ext uri="{BB962C8B-B14F-4D97-AF65-F5344CB8AC3E}">
        <p14:creationId xmlns:p14="http://schemas.microsoft.com/office/powerpoint/2010/main" val="2025341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39C9-B17C-ACDD-04D2-149F21D6304A}"/>
              </a:ext>
            </a:extLst>
          </p:cNvPr>
          <p:cNvSpPr>
            <a:spLocks noGrp="1"/>
          </p:cNvSpPr>
          <p:nvPr>
            <p:ph type="title"/>
          </p:nvPr>
        </p:nvSpPr>
        <p:spPr/>
        <p:txBody>
          <a:bodyPr/>
          <a:lstStyle/>
          <a:p>
            <a:r>
              <a:rPr lang="en-HU" dirty="0"/>
              <a:t>Performance Evaluation</a:t>
            </a:r>
          </a:p>
        </p:txBody>
      </p:sp>
      <p:sp>
        <p:nvSpPr>
          <p:cNvPr id="4" name="Date Placeholder 3">
            <a:extLst>
              <a:ext uri="{FF2B5EF4-FFF2-40B4-BE49-F238E27FC236}">
                <a16:creationId xmlns:a16="http://schemas.microsoft.com/office/drawing/2014/main" id="{DB05C65A-1574-0077-D6D4-87CFA3E508E1}"/>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6" name="Slide Number Placeholder 5">
            <a:extLst>
              <a:ext uri="{FF2B5EF4-FFF2-40B4-BE49-F238E27FC236}">
                <a16:creationId xmlns:a16="http://schemas.microsoft.com/office/drawing/2014/main" id="{B42B7B93-9991-4CC6-E6BB-640A22A11B18}"/>
              </a:ext>
            </a:extLst>
          </p:cNvPr>
          <p:cNvSpPr>
            <a:spLocks noGrp="1"/>
          </p:cNvSpPr>
          <p:nvPr>
            <p:ph type="sldNum" sz="quarter" idx="12"/>
          </p:nvPr>
        </p:nvSpPr>
        <p:spPr/>
        <p:txBody>
          <a:bodyPr/>
          <a:lstStyle/>
          <a:p>
            <a:r>
              <a:rPr lang="en-US"/>
              <a:t>Page </a:t>
            </a:r>
            <a:fld id="{9D46F3A4-F478-9440-BC8E-B732027F4C86}" type="slidenum">
              <a:rPr lang="en-US" smtClean="0"/>
              <a:pPr/>
              <a:t>15</a:t>
            </a:fld>
            <a:endParaRPr lang="en-US" dirty="0"/>
          </a:p>
        </p:txBody>
      </p:sp>
      <p:pic>
        <p:nvPicPr>
          <p:cNvPr id="10" name="Picture 9" descr="A white paper with black text&#10;&#10;Description automatically generated">
            <a:extLst>
              <a:ext uri="{FF2B5EF4-FFF2-40B4-BE49-F238E27FC236}">
                <a16:creationId xmlns:a16="http://schemas.microsoft.com/office/drawing/2014/main" id="{F32C269C-7BFB-C988-11F8-D362B2E87A77}"/>
              </a:ext>
            </a:extLst>
          </p:cNvPr>
          <p:cNvPicPr>
            <a:picLocks noChangeAspect="1"/>
          </p:cNvPicPr>
          <p:nvPr/>
        </p:nvPicPr>
        <p:blipFill>
          <a:blip r:embed="rId3"/>
          <a:stretch>
            <a:fillRect/>
          </a:stretch>
        </p:blipFill>
        <p:spPr>
          <a:xfrm>
            <a:off x="1246758" y="2244473"/>
            <a:ext cx="3924300" cy="1028700"/>
          </a:xfrm>
          <a:prstGeom prst="rect">
            <a:avLst/>
          </a:prstGeom>
        </p:spPr>
      </p:pic>
      <p:pic>
        <p:nvPicPr>
          <p:cNvPr id="12" name="Picture 11" descr="A math equations on a white background&#10;&#10;Description automatically generated">
            <a:extLst>
              <a:ext uri="{FF2B5EF4-FFF2-40B4-BE49-F238E27FC236}">
                <a16:creationId xmlns:a16="http://schemas.microsoft.com/office/drawing/2014/main" id="{1455AC27-9D2C-CAF5-19B3-9FC8F36134BC}"/>
              </a:ext>
            </a:extLst>
          </p:cNvPr>
          <p:cNvPicPr>
            <a:picLocks noChangeAspect="1"/>
          </p:cNvPicPr>
          <p:nvPr/>
        </p:nvPicPr>
        <p:blipFill>
          <a:blip r:embed="rId4"/>
          <a:stretch>
            <a:fillRect/>
          </a:stretch>
        </p:blipFill>
        <p:spPr>
          <a:xfrm>
            <a:off x="1183258" y="3541322"/>
            <a:ext cx="3987800" cy="1028700"/>
          </a:xfrm>
          <a:prstGeom prst="rect">
            <a:avLst/>
          </a:prstGeom>
        </p:spPr>
      </p:pic>
      <p:pic>
        <p:nvPicPr>
          <p:cNvPr id="14" name="Picture 13" descr="A white paper with black text&#10;&#10;Description automatically generated">
            <a:extLst>
              <a:ext uri="{FF2B5EF4-FFF2-40B4-BE49-F238E27FC236}">
                <a16:creationId xmlns:a16="http://schemas.microsoft.com/office/drawing/2014/main" id="{CAB75F99-D987-766C-683F-04D7744D58CD}"/>
              </a:ext>
            </a:extLst>
          </p:cNvPr>
          <p:cNvPicPr>
            <a:picLocks noChangeAspect="1"/>
          </p:cNvPicPr>
          <p:nvPr/>
        </p:nvPicPr>
        <p:blipFill>
          <a:blip r:embed="rId5"/>
          <a:stretch>
            <a:fillRect/>
          </a:stretch>
        </p:blipFill>
        <p:spPr>
          <a:xfrm>
            <a:off x="1088008" y="4838172"/>
            <a:ext cx="4241800" cy="10414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E87825DD-DEA6-3BA6-1043-69924CF0F050}"/>
              </a:ext>
            </a:extLst>
          </p:cNvPr>
          <p:cNvPicPr>
            <a:picLocks noChangeAspect="1"/>
          </p:cNvPicPr>
          <p:nvPr/>
        </p:nvPicPr>
        <p:blipFill>
          <a:blip r:embed="rId6"/>
          <a:stretch>
            <a:fillRect/>
          </a:stretch>
        </p:blipFill>
        <p:spPr>
          <a:xfrm>
            <a:off x="6346874" y="1412776"/>
            <a:ext cx="4105610" cy="5009312"/>
          </a:xfrm>
          <a:prstGeom prst="rect">
            <a:avLst/>
          </a:prstGeom>
        </p:spPr>
      </p:pic>
    </p:spTree>
    <p:extLst>
      <p:ext uri="{BB962C8B-B14F-4D97-AF65-F5344CB8AC3E}">
        <p14:creationId xmlns:p14="http://schemas.microsoft.com/office/powerpoint/2010/main" val="114371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252D-A339-D94A-08D7-08920A6D026A}"/>
              </a:ext>
            </a:extLst>
          </p:cNvPr>
          <p:cNvSpPr>
            <a:spLocks noGrp="1"/>
          </p:cNvSpPr>
          <p:nvPr>
            <p:ph type="title"/>
          </p:nvPr>
        </p:nvSpPr>
        <p:spPr/>
        <p:txBody>
          <a:bodyPr/>
          <a:lstStyle/>
          <a:p>
            <a:r>
              <a:rPr lang="en-HU" dirty="0"/>
              <a:t>Performance Evaluation</a:t>
            </a:r>
            <a:br>
              <a:rPr lang="en-HU" dirty="0"/>
            </a:br>
            <a:r>
              <a:rPr lang="en-HU" sz="1800" b="0" dirty="0"/>
              <a:t>Equations</a:t>
            </a:r>
          </a:p>
        </p:txBody>
      </p:sp>
      <p:sp>
        <p:nvSpPr>
          <p:cNvPr id="4" name="Date Placeholder 3">
            <a:extLst>
              <a:ext uri="{FF2B5EF4-FFF2-40B4-BE49-F238E27FC236}">
                <a16:creationId xmlns:a16="http://schemas.microsoft.com/office/drawing/2014/main" id="{EC233497-C80A-A8FB-7D6A-562B5675F8E3}"/>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5" name="Footer Placeholder 4">
            <a:extLst>
              <a:ext uri="{FF2B5EF4-FFF2-40B4-BE49-F238E27FC236}">
                <a16:creationId xmlns:a16="http://schemas.microsoft.com/office/drawing/2014/main" id="{91050505-AC46-16F0-7815-AF4C315676C7}"/>
              </a:ext>
            </a:extLst>
          </p:cNvPr>
          <p:cNvSpPr>
            <a:spLocks noGrp="1"/>
          </p:cNvSpPr>
          <p:nvPr>
            <p:ph type="ftr" sz="quarter" idx="11"/>
          </p:nvPr>
        </p:nvSpPr>
        <p:spPr/>
        <p:txBody>
          <a:bodyPr/>
          <a:lstStyle/>
          <a:p>
            <a:r>
              <a:rPr lang="en-US"/>
              <a:t>Title of the presentation, Author</a:t>
            </a:r>
            <a:endParaRPr lang="en-US" dirty="0"/>
          </a:p>
        </p:txBody>
      </p:sp>
      <p:sp>
        <p:nvSpPr>
          <p:cNvPr id="6" name="Slide Number Placeholder 5">
            <a:extLst>
              <a:ext uri="{FF2B5EF4-FFF2-40B4-BE49-F238E27FC236}">
                <a16:creationId xmlns:a16="http://schemas.microsoft.com/office/drawing/2014/main" id="{32DCBAA3-3EE2-7D5F-876B-D120F15F48B9}"/>
              </a:ext>
            </a:extLst>
          </p:cNvPr>
          <p:cNvSpPr>
            <a:spLocks noGrp="1"/>
          </p:cNvSpPr>
          <p:nvPr>
            <p:ph type="sldNum" sz="quarter" idx="12"/>
          </p:nvPr>
        </p:nvSpPr>
        <p:spPr/>
        <p:txBody>
          <a:bodyPr/>
          <a:lstStyle/>
          <a:p>
            <a:r>
              <a:rPr lang="en-US"/>
              <a:t>Page </a:t>
            </a:r>
            <a:fld id="{9D46F3A4-F478-9440-BC8E-B732027F4C86}" type="slidenum">
              <a:rPr lang="en-US" smtClean="0"/>
              <a:pPr/>
              <a:t>16</a:t>
            </a:fld>
            <a:endParaRPr lang="en-US" dirty="0"/>
          </a:p>
        </p:txBody>
      </p:sp>
      <p:pic>
        <p:nvPicPr>
          <p:cNvPr id="8" name="Picture 7" descr="A screenshot of a black and white page&#10;&#10;Description automatically generated">
            <a:extLst>
              <a:ext uri="{FF2B5EF4-FFF2-40B4-BE49-F238E27FC236}">
                <a16:creationId xmlns:a16="http://schemas.microsoft.com/office/drawing/2014/main" id="{E4324061-68AC-4CA8-672A-489EEB0BE576}"/>
              </a:ext>
            </a:extLst>
          </p:cNvPr>
          <p:cNvPicPr>
            <a:picLocks noChangeAspect="1"/>
          </p:cNvPicPr>
          <p:nvPr/>
        </p:nvPicPr>
        <p:blipFill>
          <a:blip r:embed="rId3"/>
          <a:stretch>
            <a:fillRect/>
          </a:stretch>
        </p:blipFill>
        <p:spPr>
          <a:xfrm>
            <a:off x="5901167" y="1399532"/>
            <a:ext cx="4516078" cy="5125093"/>
          </a:xfrm>
          <a:prstGeom prst="rect">
            <a:avLst/>
          </a:prstGeom>
        </p:spPr>
      </p:pic>
      <p:pic>
        <p:nvPicPr>
          <p:cNvPr id="10" name="Picture 9" descr="A screenshot of a black and white page&#10;&#10;Description automatically generated">
            <a:extLst>
              <a:ext uri="{FF2B5EF4-FFF2-40B4-BE49-F238E27FC236}">
                <a16:creationId xmlns:a16="http://schemas.microsoft.com/office/drawing/2014/main" id="{F216B036-A8CD-AA19-38A2-768A978214B3}"/>
              </a:ext>
            </a:extLst>
          </p:cNvPr>
          <p:cNvPicPr>
            <a:picLocks noChangeAspect="1"/>
          </p:cNvPicPr>
          <p:nvPr/>
        </p:nvPicPr>
        <p:blipFill>
          <a:blip r:embed="rId4"/>
          <a:stretch>
            <a:fillRect/>
          </a:stretch>
        </p:blipFill>
        <p:spPr>
          <a:xfrm>
            <a:off x="479376" y="2687506"/>
            <a:ext cx="5037637" cy="3210461"/>
          </a:xfrm>
          <a:prstGeom prst="rect">
            <a:avLst/>
          </a:prstGeom>
        </p:spPr>
      </p:pic>
    </p:spTree>
    <p:extLst>
      <p:ext uri="{BB962C8B-B14F-4D97-AF65-F5344CB8AC3E}">
        <p14:creationId xmlns:p14="http://schemas.microsoft.com/office/powerpoint/2010/main" val="666903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4076E-14C3-D420-4FDA-52AC95C67C39}"/>
              </a:ext>
            </a:extLst>
          </p:cNvPr>
          <p:cNvSpPr>
            <a:spLocks noGrp="1"/>
          </p:cNvSpPr>
          <p:nvPr>
            <p:ph type="title"/>
          </p:nvPr>
        </p:nvSpPr>
        <p:spPr/>
        <p:txBody>
          <a:bodyPr/>
          <a:lstStyle/>
          <a:p>
            <a:r>
              <a:rPr lang="en-HU" dirty="0"/>
              <a:t>Future Work and Improvments</a:t>
            </a:r>
          </a:p>
        </p:txBody>
      </p:sp>
      <p:sp>
        <p:nvSpPr>
          <p:cNvPr id="3" name="Content Placeholder 2">
            <a:extLst>
              <a:ext uri="{FF2B5EF4-FFF2-40B4-BE49-F238E27FC236}">
                <a16:creationId xmlns:a16="http://schemas.microsoft.com/office/drawing/2014/main" id="{5C553872-8A57-365E-65E8-0C85B31F5C11}"/>
              </a:ext>
            </a:extLst>
          </p:cNvPr>
          <p:cNvSpPr>
            <a:spLocks noGrp="1"/>
          </p:cNvSpPr>
          <p:nvPr>
            <p:ph idx="1"/>
          </p:nvPr>
        </p:nvSpPr>
        <p:spPr/>
        <p:txBody>
          <a:bodyPr/>
          <a:lstStyle/>
          <a:p>
            <a:pPr marL="0" indent="0">
              <a:buNone/>
            </a:pPr>
            <a:r>
              <a:rPr lang="en-HU" dirty="0"/>
              <a:t>Ideas that came up:</a:t>
            </a:r>
          </a:p>
          <a:p>
            <a:r>
              <a:rPr lang="en-HU" dirty="0"/>
              <a:t>Use webscraping (computationally less expensive but can only work with specially targeted queries and if users know what they are looking for)</a:t>
            </a:r>
          </a:p>
          <a:p>
            <a:pPr marL="0" indent="0">
              <a:buNone/>
            </a:pPr>
            <a:r>
              <a:rPr lang="en-HU" dirty="0"/>
              <a:t>	</a:t>
            </a:r>
            <a:r>
              <a:rPr lang="en-HU" dirty="0">
                <a:solidFill>
                  <a:srgbClr val="667EC9"/>
                </a:solidFill>
              </a:rPr>
              <a:t>Maybe a hybrid approach?</a:t>
            </a:r>
          </a:p>
          <a:p>
            <a:r>
              <a:rPr lang="en-HU" dirty="0"/>
              <a:t>Trying out different language models, fine-tuning</a:t>
            </a:r>
          </a:p>
          <a:p>
            <a:r>
              <a:rPr lang="en-HU" dirty="0"/>
              <a:t>Comparing documents:</a:t>
            </a:r>
          </a:p>
          <a:p>
            <a:pPr lvl="1"/>
            <a:r>
              <a:rPr lang="en-HU" dirty="0"/>
              <a:t>Compare different versions of Basel framework (what changed)</a:t>
            </a:r>
          </a:p>
          <a:p>
            <a:pPr lvl="1"/>
            <a:r>
              <a:rPr lang="en-HU" dirty="0"/>
              <a:t>Compare Model Documentation with Basel Framework </a:t>
            </a:r>
          </a:p>
          <a:p>
            <a:pPr marL="684000" lvl="2" indent="0">
              <a:buNone/>
            </a:pPr>
            <a:r>
              <a:rPr lang="en-HU" dirty="0"/>
              <a:t>	</a:t>
            </a:r>
            <a:r>
              <a:rPr lang="en-HU" dirty="0">
                <a:solidFill>
                  <a:srgbClr val="667EC9"/>
                </a:solidFill>
              </a:rPr>
              <a:t>Information is merged in the vector database</a:t>
            </a:r>
          </a:p>
          <a:p>
            <a:pPr marL="684000" lvl="2" indent="0">
              <a:buNone/>
            </a:pPr>
            <a:r>
              <a:rPr lang="en-HU" dirty="0">
                <a:solidFill>
                  <a:srgbClr val="667EC9"/>
                </a:solidFill>
              </a:rPr>
              <a:t>	Create sep</a:t>
            </a:r>
            <a:r>
              <a:rPr lang="en-GB" dirty="0">
                <a:solidFill>
                  <a:srgbClr val="667EC9"/>
                </a:solidFill>
              </a:rPr>
              <a:t>a</a:t>
            </a:r>
            <a:r>
              <a:rPr lang="en-HU" dirty="0">
                <a:solidFill>
                  <a:srgbClr val="667EC9"/>
                </a:solidFill>
              </a:rPr>
              <a:t>rate databases for each document?</a:t>
            </a:r>
            <a:endParaRPr lang="en-HU" dirty="0"/>
          </a:p>
          <a:p>
            <a:pPr marL="684000" lvl="2" indent="0">
              <a:buNone/>
            </a:pPr>
            <a:r>
              <a:rPr lang="en-HU" dirty="0"/>
              <a:t>	</a:t>
            </a:r>
          </a:p>
          <a:p>
            <a:pPr marL="342000" lvl="1" indent="0">
              <a:buNone/>
            </a:pPr>
            <a:endParaRPr lang="en-HU" dirty="0"/>
          </a:p>
        </p:txBody>
      </p:sp>
      <p:sp>
        <p:nvSpPr>
          <p:cNvPr id="4" name="Date Placeholder 3">
            <a:extLst>
              <a:ext uri="{FF2B5EF4-FFF2-40B4-BE49-F238E27FC236}">
                <a16:creationId xmlns:a16="http://schemas.microsoft.com/office/drawing/2014/main" id="{7DCF2788-CBED-F075-C3CD-5B3BAE6DE87E}"/>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6" name="Slide Number Placeholder 5">
            <a:extLst>
              <a:ext uri="{FF2B5EF4-FFF2-40B4-BE49-F238E27FC236}">
                <a16:creationId xmlns:a16="http://schemas.microsoft.com/office/drawing/2014/main" id="{8094249E-9B79-336E-C424-7162F9810747}"/>
              </a:ext>
            </a:extLst>
          </p:cNvPr>
          <p:cNvSpPr>
            <a:spLocks noGrp="1"/>
          </p:cNvSpPr>
          <p:nvPr>
            <p:ph type="sldNum" sz="quarter" idx="12"/>
          </p:nvPr>
        </p:nvSpPr>
        <p:spPr/>
        <p:txBody>
          <a:bodyPr/>
          <a:lstStyle/>
          <a:p>
            <a:r>
              <a:rPr lang="en-US"/>
              <a:t>Page </a:t>
            </a:r>
            <a:fld id="{9D46F3A4-F478-9440-BC8E-B732027F4C86}" type="slidenum">
              <a:rPr lang="en-US" smtClean="0"/>
              <a:pPr/>
              <a:t>17</a:t>
            </a:fld>
            <a:endParaRPr lang="en-US" dirty="0"/>
          </a:p>
        </p:txBody>
      </p:sp>
      <p:pic>
        <p:nvPicPr>
          <p:cNvPr id="8" name="Picture 7" descr="A black background with white text&#10;&#10;Description automatically generated">
            <a:extLst>
              <a:ext uri="{FF2B5EF4-FFF2-40B4-BE49-F238E27FC236}">
                <a16:creationId xmlns:a16="http://schemas.microsoft.com/office/drawing/2014/main" id="{E1C295DD-9D75-7795-A477-83D20B0900C2}"/>
              </a:ext>
            </a:extLst>
          </p:cNvPr>
          <p:cNvPicPr>
            <a:picLocks noChangeAspect="1"/>
          </p:cNvPicPr>
          <p:nvPr/>
        </p:nvPicPr>
        <p:blipFill>
          <a:blip r:embed="rId3"/>
          <a:stretch>
            <a:fillRect/>
          </a:stretch>
        </p:blipFill>
        <p:spPr>
          <a:xfrm>
            <a:off x="5447928" y="5563714"/>
            <a:ext cx="5194920" cy="1058224"/>
          </a:xfrm>
          <a:prstGeom prst="rect">
            <a:avLst/>
          </a:prstGeom>
        </p:spPr>
      </p:pic>
    </p:spTree>
    <p:extLst>
      <p:ext uri="{BB962C8B-B14F-4D97-AF65-F5344CB8AC3E}">
        <p14:creationId xmlns:p14="http://schemas.microsoft.com/office/powerpoint/2010/main" val="2138717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29893" y="3429000"/>
            <a:ext cx="10369550" cy="792434"/>
          </a:xfrm>
        </p:spPr>
        <p:txBody>
          <a:bodyPr/>
          <a:lstStyle/>
          <a:p>
            <a:r>
              <a:rPr lang="en-US" dirty="0"/>
              <a:t>Thank you! Questions?</a:t>
            </a:r>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18</a:t>
            </a:fld>
            <a:endParaRPr lang="en-US" dirty="0"/>
          </a:p>
        </p:txBody>
      </p:sp>
    </p:spTree>
    <p:extLst>
      <p:ext uri="{BB962C8B-B14F-4D97-AF65-F5344CB8AC3E}">
        <p14:creationId xmlns:p14="http://schemas.microsoft.com/office/powerpoint/2010/main" val="288355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11225" y="1268414"/>
            <a:ext cx="10369550" cy="4896890"/>
          </a:xfrm>
        </p:spPr>
        <p:txBody>
          <a:bodyPr/>
          <a:lstStyle/>
          <a:p>
            <a:r>
              <a:rPr lang="en-US" dirty="0"/>
              <a:t>Content</a:t>
            </a:r>
            <a:br>
              <a:rPr lang="en-US" dirty="0"/>
            </a:br>
            <a:endParaRPr lang="en-US" dirty="0"/>
          </a:p>
        </p:txBody>
      </p:sp>
      <p:sp>
        <p:nvSpPr>
          <p:cNvPr id="2" name="TextBox 1">
            <a:extLst>
              <a:ext uri="{FF2B5EF4-FFF2-40B4-BE49-F238E27FC236}">
                <a16:creationId xmlns:a16="http://schemas.microsoft.com/office/drawing/2014/main" id="{AAF90A95-7FD5-5B8E-830B-1AD8935AE22B}"/>
              </a:ext>
            </a:extLst>
          </p:cNvPr>
          <p:cNvSpPr txBox="1"/>
          <p:nvPr/>
        </p:nvSpPr>
        <p:spPr>
          <a:xfrm>
            <a:off x="888028" y="1844824"/>
            <a:ext cx="10369550" cy="3493264"/>
          </a:xfrm>
          <a:prstGeom prst="rect">
            <a:avLst/>
          </a:prstGeom>
          <a:noFill/>
        </p:spPr>
        <p:txBody>
          <a:bodyPr wrap="square" rtlCol="0">
            <a:spAutoFit/>
          </a:bodyPr>
          <a:lstStyle/>
          <a:p>
            <a:r>
              <a:rPr lang="en-US" dirty="0"/>
              <a:t>Introduction and Challenges in Credit Risk Modelling </a:t>
            </a:r>
          </a:p>
          <a:p>
            <a:endParaRPr lang="en-US" dirty="0"/>
          </a:p>
          <a:p>
            <a:r>
              <a:rPr lang="en-US" dirty="0"/>
              <a:t>Motivation and Use Cases</a:t>
            </a:r>
          </a:p>
          <a:p>
            <a:endParaRPr lang="en-US" dirty="0"/>
          </a:p>
          <a:p>
            <a:r>
              <a:rPr lang="en-HK" dirty="0"/>
              <a:t>Technical Overview</a:t>
            </a:r>
          </a:p>
          <a:p>
            <a:endParaRPr lang="en-HK" dirty="0"/>
          </a:p>
          <a:p>
            <a:r>
              <a:rPr lang="en-HK" dirty="0"/>
              <a:t>Performance Evaluation</a:t>
            </a:r>
          </a:p>
          <a:p>
            <a:endParaRPr lang="en-HK" dirty="0"/>
          </a:p>
          <a:p>
            <a:r>
              <a:rPr lang="en-HK" dirty="0"/>
              <a:t>Future Work and Improvements</a:t>
            </a:r>
          </a:p>
          <a:p>
            <a:endParaRPr lang="en-HK" dirty="0"/>
          </a:p>
          <a:p>
            <a:r>
              <a:rPr lang="en-HK" dirty="0"/>
              <a:t>Demo of the Chatbot</a:t>
            </a:r>
          </a:p>
          <a:p>
            <a:endParaRPr lang="en-HK" dirty="0"/>
          </a:p>
          <a:p>
            <a:r>
              <a:rPr lang="en-HK" dirty="0"/>
              <a:t>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Introduction</a:t>
            </a:r>
            <a:br>
              <a:rPr lang="en-US" dirty="0"/>
            </a:br>
            <a:r>
              <a:rPr lang="en-US" sz="1800" b="0" dirty="0"/>
              <a:t>Background </a:t>
            </a:r>
            <a:endParaRPr lang="en-US" dirty="0"/>
          </a:p>
        </p:txBody>
      </p:sp>
      <p:sp>
        <p:nvSpPr>
          <p:cNvPr id="6147" name="Rectangle 3"/>
          <p:cNvSpPr>
            <a:spLocks noGrp="1" noChangeArrowheads="1"/>
          </p:cNvSpPr>
          <p:nvPr>
            <p:ph type="body" idx="1"/>
          </p:nvPr>
        </p:nvSpPr>
        <p:spPr/>
        <p:txBody>
          <a:bodyPr/>
          <a:lstStyle/>
          <a:p>
            <a:r>
              <a:rPr lang="en-US" dirty="0"/>
              <a:t>Credit Risk Modelling</a:t>
            </a:r>
          </a:p>
          <a:p>
            <a:r>
              <a:rPr lang="en-US" dirty="0"/>
              <a:t>Basel Framework Overview</a:t>
            </a:r>
          </a:p>
          <a:p>
            <a:r>
              <a:rPr lang="en-US" dirty="0"/>
              <a:t>Role of Basel Framework in Credit Risk Modelling</a:t>
            </a:r>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3</a:t>
            </a:fld>
            <a:endParaRPr lang="en-US" dirty="0"/>
          </a:p>
        </p:txBody>
      </p:sp>
      <p:pic>
        <p:nvPicPr>
          <p:cNvPr id="1026" name="Picture 2" descr="Credit Risk: Definition, Role of Ratings, and Examples">
            <a:extLst>
              <a:ext uri="{FF2B5EF4-FFF2-40B4-BE49-F238E27FC236}">
                <a16:creationId xmlns:a16="http://schemas.microsoft.com/office/drawing/2014/main" id="{815FBB5C-D965-E16D-7802-60842E8BD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3501" y="1221061"/>
            <a:ext cx="4207396" cy="2804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sel III what and why?. Article can be downloaded here | by Saujan Gyawali  | Medium">
            <a:extLst>
              <a:ext uri="{FF2B5EF4-FFF2-40B4-BE49-F238E27FC236}">
                <a16:creationId xmlns:a16="http://schemas.microsoft.com/office/drawing/2014/main" id="{E57CE55E-A5E3-E5E1-623E-17734AE301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03" y="3558638"/>
            <a:ext cx="3212976" cy="321297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Elbow Connector 3">
            <a:extLst>
              <a:ext uri="{FF2B5EF4-FFF2-40B4-BE49-F238E27FC236}">
                <a16:creationId xmlns:a16="http://schemas.microsoft.com/office/drawing/2014/main" id="{AEB3F3E4-705B-A48B-1116-8150BC369EB6}"/>
              </a:ext>
            </a:extLst>
          </p:cNvPr>
          <p:cNvCxnSpPr/>
          <p:nvPr/>
        </p:nvCxnSpPr>
        <p:spPr bwMode="auto">
          <a:xfrm flipV="1">
            <a:off x="3143672" y="4025991"/>
            <a:ext cx="1368152" cy="1059193"/>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 name="Elbow Connector 5">
            <a:extLst>
              <a:ext uri="{FF2B5EF4-FFF2-40B4-BE49-F238E27FC236}">
                <a16:creationId xmlns:a16="http://schemas.microsoft.com/office/drawing/2014/main" id="{91B55D35-9C81-2CE9-B61B-2B259B62C024}"/>
              </a:ext>
            </a:extLst>
          </p:cNvPr>
          <p:cNvCxnSpPr/>
          <p:nvPr/>
        </p:nvCxnSpPr>
        <p:spPr bwMode="auto">
          <a:xfrm>
            <a:off x="3143672" y="5085184"/>
            <a:ext cx="1368152" cy="936104"/>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89F1F750-D3A7-6E8F-1C79-9FC1CF620A4F}"/>
              </a:ext>
            </a:extLst>
          </p:cNvPr>
          <p:cNvCxnSpPr>
            <a:cxnSpLocks/>
          </p:cNvCxnSpPr>
          <p:nvPr/>
        </p:nvCxnSpPr>
        <p:spPr bwMode="auto">
          <a:xfrm>
            <a:off x="3791744" y="4653136"/>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5FBCDEC4-E2E5-DAAE-83E7-F1E055D859F8}"/>
              </a:ext>
            </a:extLst>
          </p:cNvPr>
          <p:cNvCxnSpPr>
            <a:cxnSpLocks/>
          </p:cNvCxnSpPr>
          <p:nvPr/>
        </p:nvCxnSpPr>
        <p:spPr bwMode="auto">
          <a:xfrm>
            <a:off x="3791744" y="5445224"/>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646F238F-BD6D-04D5-60EC-D0129C7B10D8}"/>
              </a:ext>
            </a:extLst>
          </p:cNvPr>
          <p:cNvSpPr txBox="1"/>
          <p:nvPr/>
        </p:nvSpPr>
        <p:spPr>
          <a:xfrm>
            <a:off x="4600128" y="3854077"/>
            <a:ext cx="2808312" cy="2893100"/>
          </a:xfrm>
          <a:prstGeom prst="rect">
            <a:avLst/>
          </a:prstGeom>
          <a:noFill/>
        </p:spPr>
        <p:txBody>
          <a:bodyPr wrap="square" rtlCol="0">
            <a:spAutoFit/>
          </a:bodyPr>
          <a:lstStyle/>
          <a:p>
            <a:r>
              <a:rPr lang="en-HU" sz="1400" dirty="0">
                <a:solidFill>
                  <a:schemeClr val="accent1"/>
                </a:solidFill>
              </a:rPr>
              <a:t>Increased Capital Requirements</a:t>
            </a:r>
          </a:p>
          <a:p>
            <a:endParaRPr lang="en-HU" sz="1400" dirty="0">
              <a:solidFill>
                <a:schemeClr val="accent1"/>
              </a:solidFill>
            </a:endParaRPr>
          </a:p>
          <a:p>
            <a:endParaRPr lang="en-HU" sz="1400" dirty="0">
              <a:solidFill>
                <a:schemeClr val="accent1"/>
              </a:solidFill>
            </a:endParaRPr>
          </a:p>
          <a:p>
            <a:r>
              <a:rPr lang="en-HU" sz="1400" dirty="0">
                <a:solidFill>
                  <a:schemeClr val="accent1"/>
                </a:solidFill>
              </a:rPr>
              <a:t>Standardized Risk Measures</a:t>
            </a:r>
          </a:p>
          <a:p>
            <a:endParaRPr lang="en-HU" sz="1400" dirty="0">
              <a:solidFill>
                <a:schemeClr val="accent1"/>
              </a:solidFill>
            </a:endParaRPr>
          </a:p>
          <a:p>
            <a:endParaRPr lang="en-HU" sz="1400" dirty="0">
              <a:solidFill>
                <a:schemeClr val="accent1"/>
              </a:solidFill>
            </a:endParaRPr>
          </a:p>
          <a:p>
            <a:endParaRPr lang="en-HU" sz="1400" dirty="0">
              <a:solidFill>
                <a:schemeClr val="accent1"/>
              </a:solidFill>
            </a:endParaRPr>
          </a:p>
          <a:p>
            <a:r>
              <a:rPr lang="en-HU" sz="1400" dirty="0">
                <a:solidFill>
                  <a:schemeClr val="accent1"/>
                </a:solidFill>
              </a:rPr>
              <a:t>Leverage and Liquidity Ratios</a:t>
            </a:r>
          </a:p>
          <a:p>
            <a:endParaRPr lang="en-HU" sz="1400" dirty="0">
              <a:solidFill>
                <a:schemeClr val="accent1"/>
              </a:solidFill>
            </a:endParaRPr>
          </a:p>
          <a:p>
            <a:endParaRPr lang="en-HU" sz="1400" dirty="0">
              <a:solidFill>
                <a:schemeClr val="accent1"/>
              </a:solidFill>
            </a:endParaRPr>
          </a:p>
          <a:p>
            <a:r>
              <a:rPr lang="en-HU" sz="1400" dirty="0">
                <a:solidFill>
                  <a:schemeClr val="accent1"/>
                </a:solidFill>
              </a:rPr>
              <a:t>Operational and Trading Risk</a:t>
            </a:r>
          </a:p>
          <a:p>
            <a:endParaRPr lang="en-HU" sz="1400" dirty="0">
              <a:solidFill>
                <a:schemeClr val="accent1"/>
              </a:solidFill>
            </a:endParaRPr>
          </a:p>
          <a:p>
            <a:endParaRPr lang="en-HU" sz="1400"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Introduction</a:t>
            </a:r>
            <a:br>
              <a:rPr lang="en-US" dirty="0"/>
            </a:br>
            <a:r>
              <a:rPr lang="en-US" sz="1800" b="0" dirty="0"/>
              <a:t>Motivation and Challenges</a:t>
            </a:r>
            <a:endParaRPr lang="en-US" dirty="0"/>
          </a:p>
        </p:txBody>
      </p:sp>
      <p:sp>
        <p:nvSpPr>
          <p:cNvPr id="6147" name="Rectangle 3"/>
          <p:cNvSpPr>
            <a:spLocks noGrp="1" noChangeArrowheads="1"/>
          </p:cNvSpPr>
          <p:nvPr>
            <p:ph type="body" idx="1"/>
          </p:nvPr>
        </p:nvSpPr>
        <p:spPr/>
        <p:txBody>
          <a:bodyPr/>
          <a:lstStyle/>
          <a:p>
            <a:r>
              <a:rPr lang="en-US" dirty="0"/>
              <a:t>Interpreting complex regulatory text</a:t>
            </a:r>
          </a:p>
          <a:p>
            <a:r>
              <a:rPr lang="en-US" dirty="0"/>
              <a:t>Keeping up with frequent regulatory updates</a:t>
            </a:r>
          </a:p>
          <a:p>
            <a:r>
              <a:rPr lang="en-US" dirty="0"/>
              <a:t>Ensuring accuracy and completeness in compliance</a:t>
            </a:r>
          </a:p>
          <a:p>
            <a:pPr lvl="1"/>
            <a:r>
              <a:rPr lang="en-US" dirty="0">
                <a:solidFill>
                  <a:schemeClr val="accent1"/>
                </a:solidFill>
              </a:rPr>
              <a:t>Monitoring + Calibration of models</a:t>
            </a:r>
          </a:p>
          <a:p>
            <a:pPr lvl="1"/>
            <a:r>
              <a:rPr lang="en-US" dirty="0">
                <a:solidFill>
                  <a:schemeClr val="accent1"/>
                </a:solidFill>
              </a:rPr>
              <a:t>Stress Testing and Scenario Analysis</a:t>
            </a:r>
          </a:p>
          <a:p>
            <a:pPr lvl="1"/>
            <a:r>
              <a:rPr lang="en-US" dirty="0">
                <a:solidFill>
                  <a:schemeClr val="accent1"/>
                </a:solidFill>
              </a:rPr>
              <a:t>Documentation</a:t>
            </a:r>
          </a:p>
          <a:p>
            <a:pPr marL="0" indent="0">
              <a:buNone/>
            </a:pPr>
            <a:endParaRPr lang="en-US" dirty="0"/>
          </a:p>
          <a:p>
            <a:pPr marL="0" indent="0">
              <a:buNone/>
            </a:pPr>
            <a:r>
              <a:rPr lang="en-US" dirty="0"/>
              <a:t>Examples:</a:t>
            </a:r>
          </a:p>
          <a:p>
            <a:r>
              <a:rPr lang="en-US" dirty="0"/>
              <a:t>Compliance challenges in PD and LGD models.</a:t>
            </a:r>
          </a:p>
          <a:p>
            <a:r>
              <a:rPr lang="en-US" dirty="0"/>
              <a:t>Challenges in implementing downturn scenarios</a:t>
            </a:r>
          </a:p>
          <a:p>
            <a:r>
              <a:rPr lang="en-US" dirty="0"/>
              <a:t>Data collection requirements</a:t>
            </a:r>
          </a:p>
          <a:p>
            <a:pPr marL="0" indent="0">
              <a:buNone/>
            </a:pPr>
            <a:endParaRPr lang="en-US" dirty="0"/>
          </a:p>
          <a:p>
            <a:pPr marL="0" indent="0">
              <a:buNone/>
            </a:pPr>
            <a:endParaRPr lang="en-US" dirty="0"/>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4</a:t>
            </a:fld>
            <a:endParaRPr lang="en-US" dirty="0"/>
          </a:p>
        </p:txBody>
      </p:sp>
      <p:pic>
        <p:nvPicPr>
          <p:cNvPr id="2050" name="Picture 2" descr="The Myth of Financial Market Deregulation">
            <a:extLst>
              <a:ext uri="{FF2B5EF4-FFF2-40B4-BE49-F238E27FC236}">
                <a16:creationId xmlns:a16="http://schemas.microsoft.com/office/drawing/2014/main" id="{BF1B0643-121A-E52F-2F80-ECCE727638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1664631"/>
            <a:ext cx="3698105" cy="450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583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Introduction</a:t>
            </a:r>
            <a:br>
              <a:rPr lang="en-US" dirty="0"/>
            </a:br>
            <a:r>
              <a:rPr lang="en-US" sz="1800" b="0" dirty="0"/>
              <a:t>Motivation and Use Cases</a:t>
            </a:r>
            <a:br>
              <a:rPr lang="en-US" dirty="0"/>
            </a:br>
            <a:endParaRPr lang="en-US" dirty="0"/>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5</a:t>
            </a:fld>
            <a:endParaRPr lang="en-US" dirty="0"/>
          </a:p>
        </p:txBody>
      </p:sp>
      <p:sp>
        <p:nvSpPr>
          <p:cNvPr id="3" name="TextBox 2">
            <a:extLst>
              <a:ext uri="{FF2B5EF4-FFF2-40B4-BE49-F238E27FC236}">
                <a16:creationId xmlns:a16="http://schemas.microsoft.com/office/drawing/2014/main" id="{AD38C199-3BEE-43C1-9786-F81397CE8518}"/>
              </a:ext>
            </a:extLst>
          </p:cNvPr>
          <p:cNvSpPr txBox="1"/>
          <p:nvPr/>
        </p:nvSpPr>
        <p:spPr>
          <a:xfrm>
            <a:off x="479376" y="2420888"/>
            <a:ext cx="8785175" cy="2708434"/>
          </a:xfrm>
          <a:prstGeom prst="rect">
            <a:avLst/>
          </a:prstGeom>
          <a:noFill/>
        </p:spPr>
        <p:txBody>
          <a:bodyPr wrap="square" rtlCol="0">
            <a:spAutoFit/>
          </a:bodyPr>
          <a:lstStyle/>
          <a:p>
            <a:pPr marL="285750" indent="-285750">
              <a:buFontTx/>
              <a:buChar char="-"/>
            </a:pPr>
            <a:r>
              <a:rPr lang="en-GB" dirty="0"/>
              <a:t>Need for regulatory compliance in credit risk modelling</a:t>
            </a:r>
          </a:p>
          <a:p>
            <a:pPr marL="285750" indent="-285750">
              <a:buFontTx/>
              <a:buChar char="-"/>
            </a:pPr>
            <a:r>
              <a:rPr lang="en-GB" dirty="0"/>
              <a:t>Complexity and volume of regulations</a:t>
            </a:r>
          </a:p>
          <a:p>
            <a:pPr marL="285750" indent="-285750">
              <a:buFontTx/>
              <a:buChar char="-"/>
            </a:pPr>
            <a:r>
              <a:rPr lang="en-GB" dirty="0"/>
              <a:t>Role of technology in simplifying compliance</a:t>
            </a:r>
          </a:p>
          <a:p>
            <a:pPr marL="285750" indent="-285750">
              <a:buFontTx/>
              <a:buChar char="-"/>
            </a:pPr>
            <a:endParaRPr lang="en-GB" dirty="0"/>
          </a:p>
          <a:p>
            <a:endParaRPr lang="en-GB" dirty="0"/>
          </a:p>
          <a:p>
            <a:r>
              <a:rPr lang="en-GB" u="sng" dirty="0"/>
              <a:t>Use Cases Examples:</a:t>
            </a:r>
          </a:p>
          <a:p>
            <a:pPr marL="285750" indent="-285750">
              <a:buFontTx/>
              <a:buChar char="-"/>
            </a:pPr>
            <a:r>
              <a:rPr lang="en-GB" dirty="0"/>
              <a:t>Assisting regulatory experts and model developers</a:t>
            </a:r>
          </a:p>
          <a:p>
            <a:pPr marL="285750" indent="-285750">
              <a:buFontTx/>
              <a:buChar char="-"/>
            </a:pPr>
            <a:r>
              <a:rPr lang="en-GB" dirty="0"/>
              <a:t>Streamlining compliance checks</a:t>
            </a:r>
          </a:p>
          <a:p>
            <a:pPr marL="285750" indent="-285750">
              <a:buFontTx/>
              <a:buChar char="-"/>
            </a:pPr>
            <a:r>
              <a:rPr lang="en-GB" dirty="0"/>
              <a:t>Automated updates and alerts for new regulations </a:t>
            </a:r>
          </a:p>
          <a:p>
            <a:pPr marL="285750" indent="-285750">
              <a:buFontTx/>
              <a:buChar char="-"/>
            </a:pPr>
            <a:r>
              <a:rPr lang="en-GB" dirty="0"/>
              <a:t>Enhancing efficiency in documentation and reporting</a:t>
            </a:r>
            <a:endParaRPr lang="en-HU" dirty="0"/>
          </a:p>
        </p:txBody>
      </p:sp>
      <p:pic>
        <p:nvPicPr>
          <p:cNvPr id="3074" name="Picture 2" descr="Role of Technology in Regulatory Compliance - FasterCapital">
            <a:extLst>
              <a:ext uri="{FF2B5EF4-FFF2-40B4-BE49-F238E27FC236}">
                <a16:creationId xmlns:a16="http://schemas.microsoft.com/office/drawing/2014/main" id="{392AAC76-5E4A-A16B-5800-0B9595DAC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20888"/>
            <a:ext cx="5712635" cy="3213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06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ED73-17E1-B7F8-3AB1-78D7A3AD6D8A}"/>
              </a:ext>
            </a:extLst>
          </p:cNvPr>
          <p:cNvSpPr>
            <a:spLocks noGrp="1"/>
          </p:cNvSpPr>
          <p:nvPr>
            <p:ph type="title"/>
          </p:nvPr>
        </p:nvSpPr>
        <p:spPr/>
        <p:txBody>
          <a:bodyPr/>
          <a:lstStyle/>
          <a:p>
            <a:r>
              <a:rPr lang="en-US" dirty="0"/>
              <a:t>Technical Overview of the Chatbot</a:t>
            </a:r>
            <a:br>
              <a:rPr lang="en-US" dirty="0"/>
            </a:br>
            <a:r>
              <a:rPr lang="en-US" sz="1800" b="0" dirty="0" err="1"/>
              <a:t>GenAI</a:t>
            </a:r>
            <a:r>
              <a:rPr lang="en-US" sz="1800" b="0" dirty="0"/>
              <a:t> and LLM</a:t>
            </a:r>
            <a:endParaRPr lang="en-HU" sz="1800" dirty="0"/>
          </a:p>
        </p:txBody>
      </p:sp>
      <p:sp>
        <p:nvSpPr>
          <p:cNvPr id="4" name="Date Placeholder 3">
            <a:extLst>
              <a:ext uri="{FF2B5EF4-FFF2-40B4-BE49-F238E27FC236}">
                <a16:creationId xmlns:a16="http://schemas.microsoft.com/office/drawing/2014/main" id="{721A1737-4E6E-D32D-55C2-B8066ED75FB1}"/>
              </a:ext>
            </a:extLst>
          </p:cNvPr>
          <p:cNvSpPr>
            <a:spLocks noGrp="1"/>
          </p:cNvSpPr>
          <p:nvPr>
            <p:ph type="dt" sz="half" idx="10"/>
          </p:nvPr>
        </p:nvSpPr>
        <p:spPr/>
        <p:txBody>
          <a:bodyPr/>
          <a:lstStyle/>
          <a:p>
            <a:fld id="{908111BC-6152-4315-B33F-C80A8FBDF65E}" type="datetime1">
              <a:rPr lang="en-US" smtClean="0"/>
              <a:t>5/27/24</a:t>
            </a:fld>
            <a:endParaRPr lang="en-US" dirty="0"/>
          </a:p>
        </p:txBody>
      </p:sp>
      <p:sp>
        <p:nvSpPr>
          <p:cNvPr id="6" name="Slide Number Placeholder 5">
            <a:extLst>
              <a:ext uri="{FF2B5EF4-FFF2-40B4-BE49-F238E27FC236}">
                <a16:creationId xmlns:a16="http://schemas.microsoft.com/office/drawing/2014/main" id="{BFF6E2D6-F568-5480-F0A9-5780B215D3CC}"/>
              </a:ext>
            </a:extLst>
          </p:cNvPr>
          <p:cNvSpPr>
            <a:spLocks noGrp="1"/>
          </p:cNvSpPr>
          <p:nvPr>
            <p:ph type="sldNum" sz="quarter" idx="12"/>
          </p:nvPr>
        </p:nvSpPr>
        <p:spPr/>
        <p:txBody>
          <a:bodyPr/>
          <a:lstStyle/>
          <a:p>
            <a:r>
              <a:rPr lang="en-US"/>
              <a:t>Page </a:t>
            </a:r>
            <a:fld id="{9D46F3A4-F478-9440-BC8E-B732027F4C86}" type="slidenum">
              <a:rPr lang="en-US" smtClean="0"/>
              <a:pPr/>
              <a:t>6</a:t>
            </a:fld>
            <a:endParaRPr lang="en-US" dirty="0"/>
          </a:p>
        </p:txBody>
      </p:sp>
      <p:graphicFrame>
        <p:nvGraphicFramePr>
          <p:cNvPr id="7" name="Table 6">
            <a:extLst>
              <a:ext uri="{FF2B5EF4-FFF2-40B4-BE49-F238E27FC236}">
                <a16:creationId xmlns:a16="http://schemas.microsoft.com/office/drawing/2014/main" id="{B5280981-233F-6DAE-F22B-B3224BD21CFB}"/>
              </a:ext>
            </a:extLst>
          </p:cNvPr>
          <p:cNvGraphicFramePr>
            <a:graphicFrameLocks noGrp="1"/>
          </p:cNvGraphicFramePr>
          <p:nvPr>
            <p:extLst>
              <p:ext uri="{D42A27DB-BD31-4B8C-83A1-F6EECF244321}">
                <p14:modId xmlns:p14="http://schemas.microsoft.com/office/powerpoint/2010/main" val="4085328565"/>
              </p:ext>
            </p:extLst>
          </p:nvPr>
        </p:nvGraphicFramePr>
        <p:xfrm>
          <a:off x="623391" y="2276872"/>
          <a:ext cx="5472609" cy="4032448"/>
        </p:xfrm>
        <a:graphic>
          <a:graphicData uri="http://schemas.openxmlformats.org/drawingml/2006/table">
            <a:tbl>
              <a:tblPr/>
              <a:tblGrid>
                <a:gridCol w="1824203">
                  <a:extLst>
                    <a:ext uri="{9D8B030D-6E8A-4147-A177-3AD203B41FA5}">
                      <a16:colId xmlns:a16="http://schemas.microsoft.com/office/drawing/2014/main" val="3958063223"/>
                    </a:ext>
                  </a:extLst>
                </a:gridCol>
                <a:gridCol w="1824203">
                  <a:extLst>
                    <a:ext uri="{9D8B030D-6E8A-4147-A177-3AD203B41FA5}">
                      <a16:colId xmlns:a16="http://schemas.microsoft.com/office/drawing/2014/main" val="1811196337"/>
                    </a:ext>
                  </a:extLst>
                </a:gridCol>
                <a:gridCol w="1824203">
                  <a:extLst>
                    <a:ext uri="{9D8B030D-6E8A-4147-A177-3AD203B41FA5}">
                      <a16:colId xmlns:a16="http://schemas.microsoft.com/office/drawing/2014/main" val="1975716682"/>
                    </a:ext>
                  </a:extLst>
                </a:gridCol>
              </a:tblGrid>
              <a:tr h="511692">
                <a:tc>
                  <a:txBody>
                    <a:bodyPr/>
                    <a:lstStyle/>
                    <a:p>
                      <a:pPr fontAlgn="b"/>
                      <a:r>
                        <a:rPr lang="en-GB" sz="1400" b="1">
                          <a:solidFill>
                            <a:schemeClr val="accent1"/>
                          </a:solidFill>
                          <a:effectLst/>
                        </a:rPr>
                        <a:t>Feature</a:t>
                      </a:r>
                    </a:p>
                  </a:txBody>
                  <a:tcPr marL="70687" marR="70687" marT="35344" marB="35344" anchor="b">
                    <a:lnL w="9525" cap="flat" cmpd="sng" algn="ctr">
                      <a:solidFill>
                        <a:srgbClr val="707E82"/>
                      </a:solidFill>
                      <a:prstDash val="solid"/>
                      <a:round/>
                      <a:headEnd type="none" w="med" len="med"/>
                      <a:tailEnd type="none" w="med" len="med"/>
                    </a:lnL>
                    <a:lnR w="9525" cap="flat" cmpd="sng" algn="ctr">
                      <a:solidFill>
                        <a:srgbClr val="A00282"/>
                      </a:solidFill>
                      <a:prstDash val="solid"/>
                      <a:round/>
                      <a:headEnd type="none" w="med" len="med"/>
                      <a:tailEnd type="none" w="med" len="med"/>
                    </a:lnR>
                    <a:lnT w="9525" cap="flat" cmpd="sng" algn="ctr">
                      <a:solidFill>
                        <a:srgbClr val="707E82"/>
                      </a:solidFill>
                      <a:prstDash val="solid"/>
                      <a:round/>
                      <a:headEnd type="none" w="med" len="med"/>
                      <a:tailEnd type="none" w="med" len="med"/>
                    </a:lnT>
                    <a:lnB w="12700" cap="flat" cmpd="sng" algn="ctr">
                      <a:solidFill>
                        <a:srgbClr val="E05C83"/>
                      </a:solidFill>
                      <a:prstDash val="solid"/>
                      <a:round/>
                      <a:headEnd type="none" w="med" len="med"/>
                      <a:tailEnd type="none" w="med" len="med"/>
                    </a:lnB>
                    <a:noFill/>
                  </a:tcPr>
                </a:tc>
                <a:tc>
                  <a:txBody>
                    <a:bodyPr/>
                    <a:lstStyle/>
                    <a:p>
                      <a:pPr fontAlgn="b"/>
                      <a:r>
                        <a:rPr lang="en-GB" sz="1400" b="1">
                          <a:solidFill>
                            <a:schemeClr val="accent1"/>
                          </a:solidFill>
                          <a:effectLst/>
                        </a:rPr>
                        <a:t>Generative AI (GenAI)</a:t>
                      </a:r>
                    </a:p>
                  </a:txBody>
                  <a:tcPr marL="70687" marR="70687" marT="35344" marB="35344" anchor="b">
                    <a:lnL w="9525" cap="flat" cmpd="sng" algn="ctr">
                      <a:solidFill>
                        <a:srgbClr val="A00282"/>
                      </a:solidFill>
                      <a:prstDash val="solid"/>
                      <a:round/>
                      <a:headEnd type="none" w="med" len="med"/>
                      <a:tailEnd type="none" w="med" len="med"/>
                    </a:lnL>
                    <a:lnR w="9525" cap="flat" cmpd="sng" algn="ctr">
                      <a:solidFill>
                        <a:srgbClr val="106081"/>
                      </a:solidFill>
                      <a:prstDash val="solid"/>
                      <a:round/>
                      <a:headEnd type="none" w="med" len="med"/>
                      <a:tailEnd type="none" w="med" len="med"/>
                    </a:lnR>
                    <a:lnT w="9525" cap="flat" cmpd="sng" algn="ctr">
                      <a:solidFill>
                        <a:srgbClr val="A00282"/>
                      </a:solidFill>
                      <a:prstDash val="solid"/>
                      <a:round/>
                      <a:headEnd type="none" w="med" len="med"/>
                      <a:tailEnd type="none" w="med" len="med"/>
                    </a:lnT>
                    <a:lnB w="12700" cap="flat" cmpd="sng" algn="ctr">
                      <a:solidFill>
                        <a:srgbClr val="D0E982"/>
                      </a:solidFill>
                      <a:prstDash val="solid"/>
                      <a:round/>
                      <a:headEnd type="none" w="med" len="med"/>
                      <a:tailEnd type="none" w="med" len="med"/>
                    </a:lnB>
                    <a:noFill/>
                  </a:tcPr>
                </a:tc>
                <a:tc>
                  <a:txBody>
                    <a:bodyPr/>
                    <a:lstStyle/>
                    <a:p>
                      <a:pPr fontAlgn="b"/>
                      <a:r>
                        <a:rPr lang="en-GB" sz="1400" b="1">
                          <a:solidFill>
                            <a:schemeClr val="accent1"/>
                          </a:solidFill>
                          <a:effectLst/>
                        </a:rPr>
                        <a:t>Large Language Models (LLM)</a:t>
                      </a:r>
                    </a:p>
                  </a:txBody>
                  <a:tcPr marL="70687" marR="70687" marT="35344" marB="35344" anchor="b">
                    <a:lnL w="9525" cap="flat" cmpd="sng" algn="ctr">
                      <a:solidFill>
                        <a:srgbClr val="106081"/>
                      </a:solidFill>
                      <a:prstDash val="solid"/>
                      <a:round/>
                      <a:headEnd type="none" w="med" len="med"/>
                      <a:tailEnd type="none" w="med" len="med"/>
                    </a:lnL>
                    <a:lnR w="9525" cap="flat" cmpd="sng" algn="ctr">
                      <a:solidFill>
                        <a:srgbClr val="106081"/>
                      </a:solidFill>
                      <a:prstDash val="solid"/>
                      <a:round/>
                      <a:headEnd type="none" w="med" len="med"/>
                      <a:tailEnd type="none" w="med" len="med"/>
                    </a:lnR>
                    <a:lnT w="9525" cap="flat" cmpd="sng" algn="ctr">
                      <a:solidFill>
                        <a:srgbClr val="106081"/>
                      </a:solidFill>
                      <a:prstDash val="solid"/>
                      <a:round/>
                      <a:headEnd type="none" w="med" len="med"/>
                      <a:tailEnd type="none" w="med" len="med"/>
                    </a:lnT>
                    <a:lnB w="12700" cap="flat" cmpd="sng" algn="ctr">
                      <a:solidFill>
                        <a:srgbClr val="D05D81"/>
                      </a:solidFill>
                      <a:prstDash val="solid"/>
                      <a:round/>
                      <a:headEnd type="none" w="med" len="med"/>
                      <a:tailEnd type="none" w="med" len="med"/>
                    </a:lnB>
                    <a:noFill/>
                  </a:tcPr>
                </a:tc>
                <a:extLst>
                  <a:ext uri="{0D108BD9-81ED-4DB2-BD59-A6C34878D82A}">
                    <a16:rowId xmlns:a16="http://schemas.microsoft.com/office/drawing/2014/main" val="1629927112"/>
                  </a:ext>
                </a:extLst>
              </a:tr>
              <a:tr h="511692">
                <a:tc>
                  <a:txBody>
                    <a:bodyPr/>
                    <a:lstStyle/>
                    <a:p>
                      <a:pPr fontAlgn="base"/>
                      <a:r>
                        <a:rPr lang="en-GB" sz="1400" b="1">
                          <a:solidFill>
                            <a:schemeClr val="accent1"/>
                          </a:solidFill>
                          <a:effectLst/>
                        </a:rPr>
                        <a:t>Scope</a:t>
                      </a:r>
                      <a:endParaRPr lang="en-GB" sz="1400">
                        <a:solidFill>
                          <a:schemeClr val="accent1"/>
                        </a:solidFill>
                        <a:effectLst/>
                      </a:endParaRPr>
                    </a:p>
                  </a:txBody>
                  <a:tcPr marL="70687" marR="70687" marT="35344" marB="35344" anchor="ctr">
                    <a:lnL w="9525" cap="flat" cmpd="sng" algn="ctr">
                      <a:solidFill>
                        <a:srgbClr val="E05C83"/>
                      </a:solidFill>
                      <a:prstDash val="solid"/>
                      <a:round/>
                      <a:headEnd type="none" w="med" len="med"/>
                      <a:tailEnd type="none" w="med" len="med"/>
                    </a:lnL>
                    <a:lnR w="9525" cap="flat" cmpd="sng" algn="ctr">
                      <a:solidFill>
                        <a:srgbClr val="D0E982"/>
                      </a:solidFill>
                      <a:prstDash val="solid"/>
                      <a:round/>
                      <a:headEnd type="none" w="med" len="med"/>
                      <a:tailEnd type="none" w="med" len="med"/>
                    </a:lnR>
                    <a:lnT w="12700" cap="flat" cmpd="sng" algn="ctr">
                      <a:solidFill>
                        <a:srgbClr val="E05C83"/>
                      </a:solidFill>
                      <a:prstDash val="solid"/>
                      <a:round/>
                      <a:headEnd type="none" w="med" len="med"/>
                      <a:tailEnd type="none" w="med" len="med"/>
                    </a:lnT>
                    <a:lnB w="12700" cap="flat" cmpd="sng" algn="ctr">
                      <a:solidFill>
                        <a:srgbClr val="D05D81"/>
                      </a:solidFill>
                      <a:prstDash val="solid"/>
                      <a:round/>
                      <a:headEnd type="none" w="med" len="med"/>
                      <a:tailEnd type="none" w="med" len="med"/>
                    </a:lnB>
                    <a:noFill/>
                  </a:tcPr>
                </a:tc>
                <a:tc>
                  <a:txBody>
                    <a:bodyPr/>
                    <a:lstStyle/>
                    <a:p>
                      <a:pPr fontAlgn="base"/>
                      <a:r>
                        <a:rPr lang="en-GB" sz="1400">
                          <a:solidFill>
                            <a:schemeClr val="accent1"/>
                          </a:solidFill>
                          <a:effectLst/>
                        </a:rPr>
                        <a:t>Broad (text, images, music, etc.)</a:t>
                      </a:r>
                    </a:p>
                  </a:txBody>
                  <a:tcPr marL="70687" marR="70687" marT="35344" marB="35344" anchor="ctr">
                    <a:lnL w="9525" cap="flat" cmpd="sng" algn="ctr">
                      <a:solidFill>
                        <a:srgbClr val="D0E982"/>
                      </a:solidFill>
                      <a:prstDash val="solid"/>
                      <a:round/>
                      <a:headEnd type="none" w="med" len="med"/>
                      <a:tailEnd type="none" w="med" len="med"/>
                    </a:lnL>
                    <a:lnR w="9525" cap="flat" cmpd="sng" algn="ctr">
                      <a:solidFill>
                        <a:srgbClr val="D05D81"/>
                      </a:solidFill>
                      <a:prstDash val="solid"/>
                      <a:round/>
                      <a:headEnd type="none" w="med" len="med"/>
                      <a:tailEnd type="none" w="med" len="med"/>
                    </a:lnR>
                    <a:lnT w="12700" cap="flat" cmpd="sng" algn="ctr">
                      <a:solidFill>
                        <a:srgbClr val="D0E982"/>
                      </a:solidFill>
                      <a:prstDash val="solid"/>
                      <a:round/>
                      <a:headEnd type="none" w="med" len="med"/>
                      <a:tailEnd type="none" w="med" len="med"/>
                    </a:lnT>
                    <a:lnB w="12700" cap="flat" cmpd="sng" algn="ctr">
                      <a:solidFill>
                        <a:srgbClr val="B05F82"/>
                      </a:solidFill>
                      <a:prstDash val="solid"/>
                      <a:round/>
                      <a:headEnd type="none" w="med" len="med"/>
                      <a:tailEnd type="none" w="med" len="med"/>
                    </a:lnB>
                    <a:noFill/>
                  </a:tcPr>
                </a:tc>
                <a:tc>
                  <a:txBody>
                    <a:bodyPr/>
                    <a:lstStyle/>
                    <a:p>
                      <a:pPr fontAlgn="base"/>
                      <a:r>
                        <a:rPr lang="en-GB" sz="1400">
                          <a:solidFill>
                            <a:schemeClr val="accent1"/>
                          </a:solidFill>
                          <a:effectLst/>
                        </a:rPr>
                        <a:t>Narrow (human language)</a:t>
                      </a:r>
                    </a:p>
                  </a:txBody>
                  <a:tcPr marL="70687" marR="70687" marT="35344" marB="35344" anchor="ctr">
                    <a:lnL w="9525" cap="flat" cmpd="sng" algn="ctr">
                      <a:solidFill>
                        <a:srgbClr val="D05D81"/>
                      </a:solidFill>
                      <a:prstDash val="solid"/>
                      <a:round/>
                      <a:headEnd type="none" w="med" len="med"/>
                      <a:tailEnd type="none" w="med" len="med"/>
                    </a:lnL>
                    <a:lnR w="9525" cap="flat" cmpd="sng" algn="ctr">
                      <a:solidFill>
                        <a:srgbClr val="D05D81"/>
                      </a:solidFill>
                      <a:prstDash val="solid"/>
                      <a:round/>
                      <a:headEnd type="none" w="med" len="med"/>
                      <a:tailEnd type="none" w="med" len="med"/>
                    </a:lnR>
                    <a:lnT w="12700" cap="flat" cmpd="sng" algn="ctr">
                      <a:solidFill>
                        <a:srgbClr val="D05D81"/>
                      </a:solidFill>
                      <a:prstDash val="solid"/>
                      <a:round/>
                      <a:headEnd type="none" w="med" len="med"/>
                      <a:tailEnd type="none" w="med" len="med"/>
                    </a:lnT>
                    <a:lnB w="12700" cap="flat" cmpd="sng" algn="ctr">
                      <a:solidFill>
                        <a:srgbClr val="60BC87"/>
                      </a:solidFill>
                      <a:prstDash val="solid"/>
                      <a:round/>
                      <a:headEnd type="none" w="med" len="med"/>
                      <a:tailEnd type="none" w="med" len="med"/>
                    </a:lnB>
                    <a:noFill/>
                  </a:tcPr>
                </a:tc>
                <a:extLst>
                  <a:ext uri="{0D108BD9-81ED-4DB2-BD59-A6C34878D82A}">
                    <a16:rowId xmlns:a16="http://schemas.microsoft.com/office/drawing/2014/main" val="2777150077"/>
                  </a:ext>
                </a:extLst>
              </a:tr>
              <a:tr h="511692">
                <a:tc>
                  <a:txBody>
                    <a:bodyPr/>
                    <a:lstStyle/>
                    <a:p>
                      <a:pPr fontAlgn="base"/>
                      <a:r>
                        <a:rPr lang="en-GB" sz="1400" b="1">
                          <a:solidFill>
                            <a:schemeClr val="accent1"/>
                          </a:solidFill>
                          <a:effectLst/>
                        </a:rPr>
                        <a:t>Core Technologies</a:t>
                      </a:r>
                      <a:endParaRPr lang="en-GB" sz="1400">
                        <a:solidFill>
                          <a:schemeClr val="accent1"/>
                        </a:solidFill>
                        <a:effectLst/>
                      </a:endParaRPr>
                    </a:p>
                  </a:txBody>
                  <a:tcPr marL="70687" marR="70687" marT="35344" marB="35344" anchor="ctr">
                    <a:lnL w="9525" cap="flat" cmpd="sng" algn="ctr">
                      <a:solidFill>
                        <a:srgbClr val="D05D81"/>
                      </a:solidFill>
                      <a:prstDash val="solid"/>
                      <a:round/>
                      <a:headEnd type="none" w="med" len="med"/>
                      <a:tailEnd type="none" w="med" len="med"/>
                    </a:lnL>
                    <a:lnR w="9525" cap="flat" cmpd="sng" algn="ctr">
                      <a:solidFill>
                        <a:srgbClr val="B05F82"/>
                      </a:solidFill>
                      <a:prstDash val="solid"/>
                      <a:round/>
                      <a:headEnd type="none" w="med" len="med"/>
                      <a:tailEnd type="none" w="med" len="med"/>
                    </a:lnR>
                    <a:lnT w="12700" cap="flat" cmpd="sng" algn="ctr">
                      <a:solidFill>
                        <a:srgbClr val="D05D81"/>
                      </a:solidFill>
                      <a:prstDash val="solid"/>
                      <a:round/>
                      <a:headEnd type="none" w="med" len="med"/>
                      <a:tailEnd type="none" w="med" len="med"/>
                    </a:lnT>
                    <a:lnB w="12700" cap="flat" cmpd="sng" algn="ctr">
                      <a:solidFill>
                        <a:srgbClr val="D0F885"/>
                      </a:solidFill>
                      <a:prstDash val="solid"/>
                      <a:round/>
                      <a:headEnd type="none" w="med" len="med"/>
                      <a:tailEnd type="none" w="med" len="med"/>
                    </a:lnB>
                    <a:noFill/>
                  </a:tcPr>
                </a:tc>
                <a:tc>
                  <a:txBody>
                    <a:bodyPr/>
                    <a:lstStyle/>
                    <a:p>
                      <a:pPr fontAlgn="base"/>
                      <a:r>
                        <a:rPr lang="en-GB" sz="1400">
                          <a:solidFill>
                            <a:schemeClr val="accent1"/>
                          </a:solidFill>
                          <a:effectLst/>
                        </a:rPr>
                        <a:t>GANs, VAEs, LLMs, Diffusion Models</a:t>
                      </a:r>
                    </a:p>
                  </a:txBody>
                  <a:tcPr marL="70687" marR="70687" marT="35344" marB="35344" anchor="ctr">
                    <a:lnL w="9525" cap="flat" cmpd="sng" algn="ctr">
                      <a:solidFill>
                        <a:srgbClr val="B05F82"/>
                      </a:solidFill>
                      <a:prstDash val="solid"/>
                      <a:round/>
                      <a:headEnd type="none" w="med" len="med"/>
                      <a:tailEnd type="none" w="med" len="med"/>
                    </a:lnL>
                    <a:lnR w="9525" cap="flat" cmpd="sng" algn="ctr">
                      <a:solidFill>
                        <a:srgbClr val="60BC87"/>
                      </a:solidFill>
                      <a:prstDash val="solid"/>
                      <a:round/>
                      <a:headEnd type="none" w="med" len="med"/>
                      <a:tailEnd type="none" w="med" len="med"/>
                    </a:lnR>
                    <a:lnT w="12700" cap="flat" cmpd="sng" algn="ctr">
                      <a:solidFill>
                        <a:srgbClr val="B05F82"/>
                      </a:solidFill>
                      <a:prstDash val="solid"/>
                      <a:round/>
                      <a:headEnd type="none" w="med" len="med"/>
                      <a:tailEnd type="none" w="med" len="med"/>
                    </a:lnT>
                    <a:lnB w="12700" cap="flat" cmpd="sng" algn="ctr">
                      <a:solidFill>
                        <a:srgbClr val="B08182"/>
                      </a:solidFill>
                      <a:prstDash val="solid"/>
                      <a:round/>
                      <a:headEnd type="none" w="med" len="med"/>
                      <a:tailEnd type="none" w="med" len="med"/>
                    </a:lnB>
                    <a:noFill/>
                  </a:tcPr>
                </a:tc>
                <a:tc>
                  <a:txBody>
                    <a:bodyPr/>
                    <a:lstStyle/>
                    <a:p>
                      <a:pPr fontAlgn="base"/>
                      <a:r>
                        <a:rPr lang="en-GB" sz="1400" dirty="0">
                          <a:solidFill>
                            <a:schemeClr val="accent1"/>
                          </a:solidFill>
                          <a:effectLst/>
                        </a:rPr>
                        <a:t>Transformer Models</a:t>
                      </a:r>
                    </a:p>
                  </a:txBody>
                  <a:tcPr marL="70687" marR="70687" marT="35344" marB="35344" anchor="ctr">
                    <a:lnL w="9525" cap="flat" cmpd="sng" algn="ctr">
                      <a:solidFill>
                        <a:srgbClr val="60BC87"/>
                      </a:solidFill>
                      <a:prstDash val="solid"/>
                      <a:round/>
                      <a:headEnd type="none" w="med" len="med"/>
                      <a:tailEnd type="none" w="med" len="med"/>
                    </a:lnL>
                    <a:lnR w="9525" cap="flat" cmpd="sng" algn="ctr">
                      <a:solidFill>
                        <a:srgbClr val="60BC87"/>
                      </a:solidFill>
                      <a:prstDash val="solid"/>
                      <a:round/>
                      <a:headEnd type="none" w="med" len="med"/>
                      <a:tailEnd type="none" w="med" len="med"/>
                    </a:lnR>
                    <a:lnT w="12700" cap="flat" cmpd="sng" algn="ctr">
                      <a:solidFill>
                        <a:srgbClr val="60BC87"/>
                      </a:solidFill>
                      <a:prstDash val="solid"/>
                      <a:round/>
                      <a:headEnd type="none" w="med" len="med"/>
                      <a:tailEnd type="none" w="med" len="med"/>
                    </a:lnT>
                    <a:lnB w="12700" cap="flat" cmpd="sng" algn="ctr">
                      <a:solidFill>
                        <a:srgbClr val="30278B"/>
                      </a:solidFill>
                      <a:prstDash val="solid"/>
                      <a:round/>
                      <a:headEnd type="none" w="med" len="med"/>
                      <a:tailEnd type="none" w="med" len="med"/>
                    </a:lnB>
                    <a:noFill/>
                  </a:tcPr>
                </a:tc>
                <a:extLst>
                  <a:ext uri="{0D108BD9-81ED-4DB2-BD59-A6C34878D82A}">
                    <a16:rowId xmlns:a16="http://schemas.microsoft.com/office/drawing/2014/main" val="1890218447"/>
                  </a:ext>
                </a:extLst>
              </a:tr>
              <a:tr h="511692">
                <a:tc>
                  <a:txBody>
                    <a:bodyPr/>
                    <a:lstStyle/>
                    <a:p>
                      <a:pPr fontAlgn="base"/>
                      <a:r>
                        <a:rPr lang="en-GB" sz="1400" b="1" dirty="0">
                          <a:solidFill>
                            <a:schemeClr val="accent1"/>
                          </a:solidFill>
                          <a:effectLst/>
                        </a:rPr>
                        <a:t>Training Data</a:t>
                      </a:r>
                      <a:endParaRPr lang="en-GB" sz="1400" dirty="0">
                        <a:solidFill>
                          <a:schemeClr val="accent1"/>
                        </a:solidFill>
                        <a:effectLst/>
                      </a:endParaRPr>
                    </a:p>
                  </a:txBody>
                  <a:tcPr marL="70687" marR="70687" marT="35344" marB="35344" anchor="ctr">
                    <a:lnL w="9525" cap="flat" cmpd="sng" algn="ctr">
                      <a:solidFill>
                        <a:srgbClr val="D0F885"/>
                      </a:solidFill>
                      <a:prstDash val="solid"/>
                      <a:round/>
                      <a:headEnd type="none" w="med" len="med"/>
                      <a:tailEnd type="none" w="med" len="med"/>
                    </a:lnL>
                    <a:lnR w="9525" cap="flat" cmpd="sng" algn="ctr">
                      <a:solidFill>
                        <a:srgbClr val="B08182"/>
                      </a:solidFill>
                      <a:prstDash val="solid"/>
                      <a:round/>
                      <a:headEnd type="none" w="med" len="med"/>
                      <a:tailEnd type="none" w="med" len="med"/>
                    </a:lnR>
                    <a:lnT w="12700" cap="flat" cmpd="sng" algn="ctr">
                      <a:solidFill>
                        <a:srgbClr val="D0F885"/>
                      </a:solidFill>
                      <a:prstDash val="solid"/>
                      <a:round/>
                      <a:headEnd type="none" w="med" len="med"/>
                      <a:tailEnd type="none" w="med" len="med"/>
                    </a:lnT>
                    <a:lnB w="12700" cap="flat" cmpd="sng" algn="ctr">
                      <a:solidFill>
                        <a:srgbClr val="A00B8B"/>
                      </a:solidFill>
                      <a:prstDash val="solid"/>
                      <a:round/>
                      <a:headEnd type="none" w="med" len="med"/>
                      <a:tailEnd type="none" w="med" len="med"/>
                    </a:lnB>
                    <a:noFill/>
                  </a:tcPr>
                </a:tc>
                <a:tc>
                  <a:txBody>
                    <a:bodyPr/>
                    <a:lstStyle/>
                    <a:p>
                      <a:pPr fontAlgn="base"/>
                      <a:r>
                        <a:rPr lang="en-GB" sz="1400" dirty="0">
                          <a:solidFill>
                            <a:schemeClr val="accent1"/>
                          </a:solidFill>
                          <a:effectLst/>
                        </a:rPr>
                        <a:t>Diverse (text, images, music, etc.)</a:t>
                      </a:r>
                    </a:p>
                  </a:txBody>
                  <a:tcPr marL="70687" marR="70687" marT="35344" marB="35344" anchor="ctr">
                    <a:lnL w="9525" cap="flat" cmpd="sng" algn="ctr">
                      <a:solidFill>
                        <a:srgbClr val="B08182"/>
                      </a:solidFill>
                      <a:prstDash val="solid"/>
                      <a:round/>
                      <a:headEnd type="none" w="med" len="med"/>
                      <a:tailEnd type="none" w="med" len="med"/>
                    </a:lnL>
                    <a:lnR w="9525" cap="flat" cmpd="sng" algn="ctr">
                      <a:solidFill>
                        <a:srgbClr val="30278B"/>
                      </a:solidFill>
                      <a:prstDash val="solid"/>
                      <a:round/>
                      <a:headEnd type="none" w="med" len="med"/>
                      <a:tailEnd type="none" w="med" len="med"/>
                    </a:lnR>
                    <a:lnT w="12700" cap="flat" cmpd="sng" algn="ctr">
                      <a:solidFill>
                        <a:srgbClr val="B08182"/>
                      </a:solidFill>
                      <a:prstDash val="solid"/>
                      <a:round/>
                      <a:headEnd type="none" w="med" len="med"/>
                      <a:tailEnd type="none" w="med" len="med"/>
                    </a:lnT>
                    <a:lnB w="12700" cap="flat" cmpd="sng" algn="ctr">
                      <a:solidFill>
                        <a:srgbClr val="60218B"/>
                      </a:solidFill>
                      <a:prstDash val="solid"/>
                      <a:round/>
                      <a:headEnd type="none" w="med" len="med"/>
                      <a:tailEnd type="none" w="med" len="med"/>
                    </a:lnB>
                    <a:noFill/>
                  </a:tcPr>
                </a:tc>
                <a:tc>
                  <a:txBody>
                    <a:bodyPr/>
                    <a:lstStyle/>
                    <a:p>
                      <a:pPr fontAlgn="base"/>
                      <a:r>
                        <a:rPr lang="en-GB" sz="1400">
                          <a:solidFill>
                            <a:schemeClr val="accent1"/>
                          </a:solidFill>
                          <a:effectLst/>
                        </a:rPr>
                        <a:t>Text Data</a:t>
                      </a:r>
                    </a:p>
                  </a:txBody>
                  <a:tcPr marL="70687" marR="70687" marT="35344" marB="35344" anchor="ctr">
                    <a:lnL w="9525" cap="flat" cmpd="sng" algn="ctr">
                      <a:solidFill>
                        <a:srgbClr val="30278B"/>
                      </a:solidFill>
                      <a:prstDash val="solid"/>
                      <a:round/>
                      <a:headEnd type="none" w="med" len="med"/>
                      <a:tailEnd type="none" w="med" len="med"/>
                    </a:lnL>
                    <a:lnR w="9525" cap="flat" cmpd="sng" algn="ctr">
                      <a:solidFill>
                        <a:srgbClr val="30278B"/>
                      </a:solidFill>
                      <a:prstDash val="solid"/>
                      <a:round/>
                      <a:headEnd type="none" w="med" len="med"/>
                      <a:tailEnd type="none" w="med" len="med"/>
                    </a:lnR>
                    <a:lnT w="12700" cap="flat" cmpd="sng" algn="ctr">
                      <a:solidFill>
                        <a:srgbClr val="30278B"/>
                      </a:solidFill>
                      <a:prstDash val="solid"/>
                      <a:round/>
                      <a:headEnd type="none" w="med" len="med"/>
                      <a:tailEnd type="none" w="med" len="med"/>
                    </a:lnT>
                    <a:lnB w="12700" cap="flat" cmpd="sng" algn="ctr">
                      <a:solidFill>
                        <a:srgbClr val="00C98A"/>
                      </a:solidFill>
                      <a:prstDash val="solid"/>
                      <a:round/>
                      <a:headEnd type="none" w="med" len="med"/>
                      <a:tailEnd type="none" w="med" len="med"/>
                    </a:lnB>
                    <a:noFill/>
                  </a:tcPr>
                </a:tc>
                <a:extLst>
                  <a:ext uri="{0D108BD9-81ED-4DB2-BD59-A6C34878D82A}">
                    <a16:rowId xmlns:a16="http://schemas.microsoft.com/office/drawing/2014/main" val="2139935381"/>
                  </a:ext>
                </a:extLst>
              </a:tr>
              <a:tr h="731178">
                <a:tc>
                  <a:txBody>
                    <a:bodyPr/>
                    <a:lstStyle/>
                    <a:p>
                      <a:pPr fontAlgn="base"/>
                      <a:r>
                        <a:rPr lang="en-GB" sz="1400" b="1">
                          <a:solidFill>
                            <a:schemeClr val="accent1"/>
                          </a:solidFill>
                          <a:effectLst/>
                        </a:rPr>
                        <a:t>Applications</a:t>
                      </a:r>
                      <a:endParaRPr lang="en-GB" sz="1400">
                        <a:solidFill>
                          <a:schemeClr val="accent1"/>
                        </a:solidFill>
                        <a:effectLst/>
                      </a:endParaRPr>
                    </a:p>
                  </a:txBody>
                  <a:tcPr marL="70687" marR="70687" marT="35344" marB="35344" anchor="ctr">
                    <a:lnL w="9525" cap="flat" cmpd="sng" algn="ctr">
                      <a:solidFill>
                        <a:srgbClr val="A00B8B"/>
                      </a:solidFill>
                      <a:prstDash val="solid"/>
                      <a:round/>
                      <a:headEnd type="none" w="med" len="med"/>
                      <a:tailEnd type="none" w="med" len="med"/>
                    </a:lnL>
                    <a:lnR w="9525" cap="flat" cmpd="sng" algn="ctr">
                      <a:solidFill>
                        <a:srgbClr val="60218B"/>
                      </a:solidFill>
                      <a:prstDash val="solid"/>
                      <a:round/>
                      <a:headEnd type="none" w="med" len="med"/>
                      <a:tailEnd type="none" w="med" len="med"/>
                    </a:lnR>
                    <a:lnT w="12700" cap="flat" cmpd="sng" algn="ctr">
                      <a:solidFill>
                        <a:srgbClr val="A00B8B"/>
                      </a:solidFill>
                      <a:prstDash val="solid"/>
                      <a:round/>
                      <a:headEnd type="none" w="med" len="med"/>
                      <a:tailEnd type="none" w="med" len="med"/>
                    </a:lnT>
                    <a:lnB w="12700" cap="flat" cmpd="sng" algn="ctr">
                      <a:solidFill>
                        <a:srgbClr val="70C88A"/>
                      </a:solidFill>
                      <a:prstDash val="solid"/>
                      <a:round/>
                      <a:headEnd type="none" w="med" len="med"/>
                      <a:tailEnd type="none" w="med" len="med"/>
                    </a:lnB>
                    <a:noFill/>
                  </a:tcPr>
                </a:tc>
                <a:tc>
                  <a:txBody>
                    <a:bodyPr/>
                    <a:lstStyle/>
                    <a:p>
                      <a:pPr fontAlgn="base"/>
                      <a:r>
                        <a:rPr lang="en-GB" sz="1400" dirty="0">
                          <a:solidFill>
                            <a:schemeClr val="accent1"/>
                          </a:solidFill>
                          <a:effectLst/>
                        </a:rPr>
                        <a:t>Image creation, music composition, text generation</a:t>
                      </a:r>
                    </a:p>
                  </a:txBody>
                  <a:tcPr marL="70687" marR="70687" marT="35344" marB="35344" anchor="ctr">
                    <a:lnL w="9525" cap="flat" cmpd="sng" algn="ctr">
                      <a:solidFill>
                        <a:srgbClr val="60218B"/>
                      </a:solidFill>
                      <a:prstDash val="solid"/>
                      <a:round/>
                      <a:headEnd type="none" w="med" len="med"/>
                      <a:tailEnd type="none" w="med" len="med"/>
                    </a:lnL>
                    <a:lnR w="9525" cap="flat" cmpd="sng" algn="ctr">
                      <a:solidFill>
                        <a:srgbClr val="00C98A"/>
                      </a:solidFill>
                      <a:prstDash val="solid"/>
                      <a:round/>
                      <a:headEnd type="none" w="med" len="med"/>
                      <a:tailEnd type="none" w="med" len="med"/>
                    </a:lnR>
                    <a:lnT w="12700" cap="flat" cmpd="sng" algn="ctr">
                      <a:solidFill>
                        <a:srgbClr val="60218B"/>
                      </a:solidFill>
                      <a:prstDash val="solid"/>
                      <a:round/>
                      <a:headEnd type="none" w="med" len="med"/>
                      <a:tailEnd type="none" w="med" len="med"/>
                    </a:lnT>
                    <a:lnB w="12700" cap="flat" cmpd="sng" algn="ctr">
                      <a:solidFill>
                        <a:srgbClr val="A0C28A"/>
                      </a:solidFill>
                      <a:prstDash val="solid"/>
                      <a:round/>
                      <a:headEnd type="none" w="med" len="med"/>
                      <a:tailEnd type="none" w="med" len="med"/>
                    </a:lnB>
                    <a:noFill/>
                  </a:tcPr>
                </a:tc>
                <a:tc>
                  <a:txBody>
                    <a:bodyPr/>
                    <a:lstStyle/>
                    <a:p>
                      <a:pPr fontAlgn="base"/>
                      <a:r>
                        <a:rPr lang="en-GB" sz="1400">
                          <a:solidFill>
                            <a:schemeClr val="accent1"/>
                          </a:solidFill>
                          <a:effectLst/>
                        </a:rPr>
                        <a:t>Text completion, translation, summarization</a:t>
                      </a:r>
                    </a:p>
                  </a:txBody>
                  <a:tcPr marL="70687" marR="70687" marT="35344" marB="35344" anchor="ctr">
                    <a:lnL w="9525" cap="flat" cmpd="sng" algn="ctr">
                      <a:solidFill>
                        <a:srgbClr val="00C98A"/>
                      </a:solidFill>
                      <a:prstDash val="solid"/>
                      <a:round/>
                      <a:headEnd type="none" w="med" len="med"/>
                      <a:tailEnd type="none" w="med" len="med"/>
                    </a:lnL>
                    <a:lnR w="9525" cap="flat" cmpd="sng" algn="ctr">
                      <a:solidFill>
                        <a:srgbClr val="00C98A"/>
                      </a:solidFill>
                      <a:prstDash val="solid"/>
                      <a:round/>
                      <a:headEnd type="none" w="med" len="med"/>
                      <a:tailEnd type="none" w="med" len="med"/>
                    </a:lnR>
                    <a:lnT w="12700" cap="flat" cmpd="sng" algn="ctr">
                      <a:solidFill>
                        <a:srgbClr val="00C98A"/>
                      </a:solidFill>
                      <a:prstDash val="solid"/>
                      <a:round/>
                      <a:headEnd type="none" w="med" len="med"/>
                      <a:tailEnd type="none" w="med" len="med"/>
                    </a:lnT>
                    <a:lnB w="12700" cap="flat" cmpd="sng" algn="ctr">
                      <a:solidFill>
                        <a:srgbClr val="B0A28A"/>
                      </a:solidFill>
                      <a:prstDash val="solid"/>
                      <a:round/>
                      <a:headEnd type="none" w="med" len="med"/>
                      <a:tailEnd type="none" w="med" len="med"/>
                    </a:lnB>
                    <a:noFill/>
                  </a:tcPr>
                </a:tc>
                <a:extLst>
                  <a:ext uri="{0D108BD9-81ED-4DB2-BD59-A6C34878D82A}">
                    <a16:rowId xmlns:a16="http://schemas.microsoft.com/office/drawing/2014/main" val="965936318"/>
                  </a:ext>
                </a:extLst>
              </a:tr>
              <a:tr h="511692">
                <a:tc>
                  <a:txBody>
                    <a:bodyPr/>
                    <a:lstStyle/>
                    <a:p>
                      <a:pPr fontAlgn="base"/>
                      <a:r>
                        <a:rPr lang="en-GB" sz="1400" b="1">
                          <a:solidFill>
                            <a:schemeClr val="accent1"/>
                          </a:solidFill>
                          <a:effectLst/>
                        </a:rPr>
                        <a:t>Examples</a:t>
                      </a:r>
                      <a:endParaRPr lang="en-GB" sz="1400">
                        <a:solidFill>
                          <a:schemeClr val="accent1"/>
                        </a:solidFill>
                        <a:effectLst/>
                      </a:endParaRPr>
                    </a:p>
                  </a:txBody>
                  <a:tcPr marL="70687" marR="70687" marT="35344" marB="35344" anchor="ctr">
                    <a:lnL w="9525" cap="flat" cmpd="sng" algn="ctr">
                      <a:solidFill>
                        <a:srgbClr val="70C88A"/>
                      </a:solidFill>
                      <a:prstDash val="solid"/>
                      <a:round/>
                      <a:headEnd type="none" w="med" len="med"/>
                      <a:tailEnd type="none" w="med" len="med"/>
                    </a:lnL>
                    <a:lnR w="9525" cap="flat" cmpd="sng" algn="ctr">
                      <a:solidFill>
                        <a:srgbClr val="A0C28A"/>
                      </a:solidFill>
                      <a:prstDash val="solid"/>
                      <a:round/>
                      <a:headEnd type="none" w="med" len="med"/>
                      <a:tailEnd type="none" w="med" len="med"/>
                    </a:lnR>
                    <a:lnT w="12700" cap="flat" cmpd="sng" algn="ctr">
                      <a:solidFill>
                        <a:srgbClr val="70C88A"/>
                      </a:solidFill>
                      <a:prstDash val="solid"/>
                      <a:round/>
                      <a:headEnd type="none" w="med" len="med"/>
                      <a:tailEnd type="none" w="med" len="med"/>
                    </a:lnT>
                    <a:lnB w="12700" cap="flat" cmpd="sng" algn="ctr">
                      <a:solidFill>
                        <a:srgbClr val="E08D8A"/>
                      </a:solidFill>
                      <a:prstDash val="solid"/>
                      <a:round/>
                      <a:headEnd type="none" w="med" len="med"/>
                      <a:tailEnd type="none" w="med" len="med"/>
                    </a:lnB>
                    <a:noFill/>
                  </a:tcPr>
                </a:tc>
                <a:tc>
                  <a:txBody>
                    <a:bodyPr/>
                    <a:lstStyle/>
                    <a:p>
                      <a:pPr fontAlgn="base"/>
                      <a:r>
                        <a:rPr lang="en-GB" sz="1400">
                          <a:solidFill>
                            <a:schemeClr val="accent1"/>
                          </a:solidFill>
                          <a:effectLst/>
                        </a:rPr>
                        <a:t>DALL-E, MusicLM, ChatGPT</a:t>
                      </a:r>
                    </a:p>
                  </a:txBody>
                  <a:tcPr marL="70687" marR="70687" marT="35344" marB="35344" anchor="ctr">
                    <a:lnL w="9525" cap="flat" cmpd="sng" algn="ctr">
                      <a:solidFill>
                        <a:srgbClr val="A0C28A"/>
                      </a:solidFill>
                      <a:prstDash val="solid"/>
                      <a:round/>
                      <a:headEnd type="none" w="med" len="med"/>
                      <a:tailEnd type="none" w="med" len="med"/>
                    </a:lnL>
                    <a:lnR w="9525" cap="flat" cmpd="sng" algn="ctr">
                      <a:solidFill>
                        <a:srgbClr val="B0A28A"/>
                      </a:solidFill>
                      <a:prstDash val="solid"/>
                      <a:round/>
                      <a:headEnd type="none" w="med" len="med"/>
                      <a:tailEnd type="none" w="med" len="med"/>
                    </a:lnR>
                    <a:lnT w="12700" cap="flat" cmpd="sng" algn="ctr">
                      <a:solidFill>
                        <a:srgbClr val="A0C28A"/>
                      </a:solidFill>
                      <a:prstDash val="solid"/>
                      <a:round/>
                      <a:headEnd type="none" w="med" len="med"/>
                      <a:tailEnd type="none" w="med" len="med"/>
                    </a:lnT>
                    <a:lnB w="12700" cap="flat" cmpd="sng" algn="ctr">
                      <a:solidFill>
                        <a:srgbClr val="40268B"/>
                      </a:solidFill>
                      <a:prstDash val="solid"/>
                      <a:round/>
                      <a:headEnd type="none" w="med" len="med"/>
                      <a:tailEnd type="none" w="med" len="med"/>
                    </a:lnB>
                    <a:noFill/>
                  </a:tcPr>
                </a:tc>
                <a:tc>
                  <a:txBody>
                    <a:bodyPr/>
                    <a:lstStyle/>
                    <a:p>
                      <a:pPr fontAlgn="base"/>
                      <a:r>
                        <a:rPr lang="en-GB" sz="1400" dirty="0">
                          <a:solidFill>
                            <a:schemeClr val="accent1"/>
                          </a:solidFill>
                          <a:effectLst/>
                        </a:rPr>
                        <a:t>GPT-3, BERT, T5</a:t>
                      </a:r>
                    </a:p>
                  </a:txBody>
                  <a:tcPr marL="70687" marR="70687" marT="35344" marB="35344" anchor="ctr">
                    <a:lnL w="9525" cap="flat" cmpd="sng" algn="ctr">
                      <a:solidFill>
                        <a:srgbClr val="B0A28A"/>
                      </a:solidFill>
                      <a:prstDash val="solid"/>
                      <a:round/>
                      <a:headEnd type="none" w="med" len="med"/>
                      <a:tailEnd type="none" w="med" len="med"/>
                    </a:lnL>
                    <a:lnR w="9525" cap="flat" cmpd="sng" algn="ctr">
                      <a:solidFill>
                        <a:srgbClr val="B0A28A"/>
                      </a:solidFill>
                      <a:prstDash val="solid"/>
                      <a:round/>
                      <a:headEnd type="none" w="med" len="med"/>
                      <a:tailEnd type="none" w="med" len="med"/>
                    </a:lnR>
                    <a:lnT w="12700" cap="flat" cmpd="sng" algn="ctr">
                      <a:solidFill>
                        <a:srgbClr val="B0A28A"/>
                      </a:solidFill>
                      <a:prstDash val="solid"/>
                      <a:round/>
                      <a:headEnd type="none" w="med" len="med"/>
                      <a:tailEnd type="none" w="med" len="med"/>
                    </a:lnT>
                    <a:lnB w="12700" cap="flat" cmpd="sng" algn="ctr">
                      <a:solidFill>
                        <a:srgbClr val="D0A38F"/>
                      </a:solidFill>
                      <a:prstDash val="solid"/>
                      <a:round/>
                      <a:headEnd type="none" w="med" len="med"/>
                      <a:tailEnd type="none" w="med" len="med"/>
                    </a:lnB>
                    <a:noFill/>
                  </a:tcPr>
                </a:tc>
                <a:extLst>
                  <a:ext uri="{0D108BD9-81ED-4DB2-BD59-A6C34878D82A}">
                    <a16:rowId xmlns:a16="http://schemas.microsoft.com/office/drawing/2014/main" val="2214421752"/>
                  </a:ext>
                </a:extLst>
              </a:tr>
              <a:tr h="742810">
                <a:tc>
                  <a:txBody>
                    <a:bodyPr/>
                    <a:lstStyle/>
                    <a:p>
                      <a:pPr fontAlgn="base"/>
                      <a:r>
                        <a:rPr lang="en-GB" sz="1400" b="1">
                          <a:solidFill>
                            <a:schemeClr val="accent1"/>
                          </a:solidFill>
                          <a:effectLst/>
                        </a:rPr>
                        <a:t>Challenges</a:t>
                      </a:r>
                      <a:endParaRPr lang="en-GB" sz="1400">
                        <a:solidFill>
                          <a:schemeClr val="accent1"/>
                        </a:solidFill>
                        <a:effectLst/>
                      </a:endParaRPr>
                    </a:p>
                  </a:txBody>
                  <a:tcPr marL="70687" marR="70687" marT="35344" marB="35344" anchor="ctr">
                    <a:lnL w="9525" cap="flat" cmpd="sng" algn="ctr">
                      <a:solidFill>
                        <a:srgbClr val="E08D8A"/>
                      </a:solidFill>
                      <a:prstDash val="solid"/>
                      <a:round/>
                      <a:headEnd type="none" w="med" len="med"/>
                      <a:tailEnd type="none" w="med" len="med"/>
                    </a:lnL>
                    <a:lnR w="9525" cap="flat" cmpd="sng" algn="ctr">
                      <a:solidFill>
                        <a:srgbClr val="40268B"/>
                      </a:solidFill>
                      <a:prstDash val="solid"/>
                      <a:round/>
                      <a:headEnd type="none" w="med" len="med"/>
                      <a:tailEnd type="none" w="med" len="med"/>
                    </a:lnR>
                    <a:lnT w="12700" cap="flat" cmpd="sng" algn="ctr">
                      <a:solidFill>
                        <a:srgbClr val="E08D8A"/>
                      </a:solidFill>
                      <a:prstDash val="solid"/>
                      <a:round/>
                      <a:headEnd type="none" w="med" len="med"/>
                      <a:tailEnd type="none" w="med" len="med"/>
                    </a:lnT>
                    <a:lnB w="9525" cap="flat" cmpd="sng" algn="ctr">
                      <a:solidFill>
                        <a:srgbClr val="E08D8A"/>
                      </a:solidFill>
                      <a:prstDash val="solid"/>
                      <a:round/>
                      <a:headEnd type="none" w="med" len="med"/>
                      <a:tailEnd type="none" w="med" len="med"/>
                    </a:lnB>
                    <a:noFill/>
                  </a:tcPr>
                </a:tc>
                <a:tc>
                  <a:txBody>
                    <a:bodyPr/>
                    <a:lstStyle/>
                    <a:p>
                      <a:pPr fontAlgn="base"/>
                      <a:r>
                        <a:rPr lang="en-GB" sz="1400">
                          <a:solidFill>
                            <a:schemeClr val="accent1"/>
                          </a:solidFill>
                          <a:effectLst/>
                        </a:rPr>
                        <a:t>Diversity, bias, handling multiple data types</a:t>
                      </a:r>
                    </a:p>
                  </a:txBody>
                  <a:tcPr marL="70687" marR="70687" marT="35344" marB="35344" anchor="ctr">
                    <a:lnL w="9525" cap="flat" cmpd="sng" algn="ctr">
                      <a:solidFill>
                        <a:srgbClr val="40268B"/>
                      </a:solidFill>
                      <a:prstDash val="solid"/>
                      <a:round/>
                      <a:headEnd type="none" w="med" len="med"/>
                      <a:tailEnd type="none" w="med" len="med"/>
                    </a:lnL>
                    <a:lnR w="9525" cap="flat" cmpd="sng" algn="ctr">
                      <a:solidFill>
                        <a:srgbClr val="D0A38F"/>
                      </a:solidFill>
                      <a:prstDash val="solid"/>
                      <a:round/>
                      <a:headEnd type="none" w="med" len="med"/>
                      <a:tailEnd type="none" w="med" len="med"/>
                    </a:lnR>
                    <a:lnT w="12700" cap="flat" cmpd="sng" algn="ctr">
                      <a:solidFill>
                        <a:srgbClr val="40268B"/>
                      </a:solidFill>
                      <a:prstDash val="solid"/>
                      <a:round/>
                      <a:headEnd type="none" w="med" len="med"/>
                      <a:tailEnd type="none" w="med" len="med"/>
                    </a:lnT>
                    <a:lnB w="9525" cap="flat" cmpd="sng" algn="ctr">
                      <a:solidFill>
                        <a:srgbClr val="40268B"/>
                      </a:solidFill>
                      <a:prstDash val="solid"/>
                      <a:round/>
                      <a:headEnd type="none" w="med" len="med"/>
                      <a:tailEnd type="none" w="med" len="med"/>
                    </a:lnB>
                    <a:noFill/>
                  </a:tcPr>
                </a:tc>
                <a:tc>
                  <a:txBody>
                    <a:bodyPr/>
                    <a:lstStyle/>
                    <a:p>
                      <a:pPr fontAlgn="base"/>
                      <a:r>
                        <a:rPr lang="en-GB" sz="1400" dirty="0">
                          <a:solidFill>
                            <a:schemeClr val="accent1"/>
                          </a:solidFill>
                          <a:effectLst/>
                        </a:rPr>
                        <a:t>Context understanding, bias, ethical use</a:t>
                      </a:r>
                    </a:p>
                  </a:txBody>
                  <a:tcPr marL="70687" marR="70687" marT="35344" marB="35344" anchor="ctr">
                    <a:lnL w="9525" cap="flat" cmpd="sng" algn="ctr">
                      <a:solidFill>
                        <a:srgbClr val="D0A38F"/>
                      </a:solidFill>
                      <a:prstDash val="solid"/>
                      <a:round/>
                      <a:headEnd type="none" w="med" len="med"/>
                      <a:tailEnd type="none" w="med" len="med"/>
                    </a:lnL>
                    <a:lnR w="9525" cap="flat" cmpd="sng" algn="ctr">
                      <a:solidFill>
                        <a:srgbClr val="D0A38F"/>
                      </a:solidFill>
                      <a:prstDash val="solid"/>
                      <a:round/>
                      <a:headEnd type="none" w="med" len="med"/>
                      <a:tailEnd type="none" w="med" len="med"/>
                    </a:lnR>
                    <a:lnT w="12700" cap="flat" cmpd="sng" algn="ctr">
                      <a:solidFill>
                        <a:srgbClr val="D0A38F"/>
                      </a:solidFill>
                      <a:prstDash val="solid"/>
                      <a:round/>
                      <a:headEnd type="none" w="med" len="med"/>
                      <a:tailEnd type="none" w="med" len="med"/>
                    </a:lnT>
                    <a:lnB w="9525" cap="flat" cmpd="sng" algn="ctr">
                      <a:solidFill>
                        <a:srgbClr val="D0A38F"/>
                      </a:solidFill>
                      <a:prstDash val="solid"/>
                      <a:round/>
                      <a:headEnd type="none" w="med" len="med"/>
                      <a:tailEnd type="none" w="med" len="med"/>
                    </a:lnB>
                    <a:noFill/>
                  </a:tcPr>
                </a:tc>
                <a:extLst>
                  <a:ext uri="{0D108BD9-81ED-4DB2-BD59-A6C34878D82A}">
                    <a16:rowId xmlns:a16="http://schemas.microsoft.com/office/drawing/2014/main" val="3795727878"/>
                  </a:ext>
                </a:extLst>
              </a:tr>
            </a:tbl>
          </a:graphicData>
        </a:graphic>
      </p:graphicFrame>
      <p:sp>
        <p:nvSpPr>
          <p:cNvPr id="8" name="Rectangle 5">
            <a:extLst>
              <a:ext uri="{FF2B5EF4-FFF2-40B4-BE49-F238E27FC236}">
                <a16:creationId xmlns:a16="http://schemas.microsoft.com/office/drawing/2014/main" id="{9E4A40D4-E3CE-8F19-F3D6-8CEDC26593B0}"/>
              </a:ext>
            </a:extLst>
          </p:cNvPr>
          <p:cNvSpPr>
            <a:spLocks noChangeArrowheads="1"/>
          </p:cNvSpPr>
          <p:nvPr/>
        </p:nvSpPr>
        <p:spPr bwMode="auto">
          <a:xfrm>
            <a:off x="3003048" y="24563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HU" altLang="en-HU" sz="1800" b="0" i="0" u="none" strike="noStrike" cap="none" normalizeH="0" baseline="0">
                <a:ln>
                  <a:noFill/>
                </a:ln>
                <a:solidFill>
                  <a:schemeClr val="tx1"/>
                </a:solidFill>
                <a:effectLst/>
                <a:latin typeface="Arial" panose="020B0604020202020204" pitchFamily="34" charset="0"/>
              </a:rPr>
            </a:br>
            <a:endParaRPr kumimoji="0" lang="en-HU" altLang="en-HU" sz="1800" b="0" i="0" u="none" strike="noStrike" cap="none" normalizeH="0" baseline="0">
              <a:ln>
                <a:noFill/>
              </a:ln>
              <a:solidFill>
                <a:schemeClr val="tx1"/>
              </a:solidFill>
              <a:effectLst/>
              <a:latin typeface="Arial" panose="020B0604020202020204" pitchFamily="34" charset="0"/>
            </a:endParaRPr>
          </a:p>
        </p:txBody>
      </p:sp>
      <p:pic>
        <p:nvPicPr>
          <p:cNvPr id="6151" name="Picture 7" descr="Banking on GenAI | Fintech Inside - Edition #76 - 5th June, 2023">
            <a:extLst>
              <a:ext uri="{FF2B5EF4-FFF2-40B4-BE49-F238E27FC236}">
                <a16:creationId xmlns:a16="http://schemas.microsoft.com/office/drawing/2014/main" id="{ED39EEC9-36B7-6252-844F-F592FDBA6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014" y="2598241"/>
            <a:ext cx="5472609" cy="307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34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C4DD9-74BB-C234-2FCF-0227043620BC}"/>
              </a:ext>
            </a:extLst>
          </p:cNvPr>
          <p:cNvSpPr>
            <a:spLocks noGrp="1"/>
          </p:cNvSpPr>
          <p:nvPr>
            <p:ph type="title"/>
          </p:nvPr>
        </p:nvSpPr>
        <p:spPr/>
        <p:txBody>
          <a:bodyPr/>
          <a:lstStyle/>
          <a:p>
            <a:r>
              <a:rPr lang="en-US" dirty="0"/>
              <a:t>Technical Overview of the Chatbot</a:t>
            </a:r>
            <a:br>
              <a:rPr lang="en-US" dirty="0"/>
            </a:br>
            <a:r>
              <a:rPr lang="en-US" sz="1800" b="0" dirty="0" err="1"/>
              <a:t>GenAI</a:t>
            </a:r>
            <a:r>
              <a:rPr lang="en-US" sz="1800" b="0" dirty="0"/>
              <a:t> and LLM</a:t>
            </a:r>
            <a:endParaRPr lang="en-HU" dirty="0"/>
          </a:p>
        </p:txBody>
      </p:sp>
      <p:sp>
        <p:nvSpPr>
          <p:cNvPr id="4" name="Date Placeholder 3">
            <a:extLst>
              <a:ext uri="{FF2B5EF4-FFF2-40B4-BE49-F238E27FC236}">
                <a16:creationId xmlns:a16="http://schemas.microsoft.com/office/drawing/2014/main" id="{10D41EE7-5145-8D1C-7157-0E84C495EE5C}"/>
              </a:ext>
            </a:extLst>
          </p:cNvPr>
          <p:cNvSpPr>
            <a:spLocks noGrp="1"/>
          </p:cNvSpPr>
          <p:nvPr>
            <p:ph type="dt" sz="half" idx="10"/>
          </p:nvPr>
        </p:nvSpPr>
        <p:spPr/>
        <p:txBody>
          <a:bodyPr/>
          <a:lstStyle/>
          <a:p>
            <a:fld id="{908111BC-6152-4315-B33F-C80A8FBDF65E}" type="datetime1">
              <a:rPr lang="en-US" smtClean="0"/>
              <a:t>5/28/24</a:t>
            </a:fld>
            <a:endParaRPr lang="en-US" dirty="0"/>
          </a:p>
        </p:txBody>
      </p:sp>
      <p:sp>
        <p:nvSpPr>
          <p:cNvPr id="6" name="Slide Number Placeholder 5">
            <a:extLst>
              <a:ext uri="{FF2B5EF4-FFF2-40B4-BE49-F238E27FC236}">
                <a16:creationId xmlns:a16="http://schemas.microsoft.com/office/drawing/2014/main" id="{A98A1E01-C731-25BA-14C7-BF17B2C33F10}"/>
              </a:ext>
            </a:extLst>
          </p:cNvPr>
          <p:cNvSpPr>
            <a:spLocks noGrp="1"/>
          </p:cNvSpPr>
          <p:nvPr>
            <p:ph type="sldNum" sz="quarter" idx="12"/>
          </p:nvPr>
        </p:nvSpPr>
        <p:spPr/>
        <p:txBody>
          <a:bodyPr/>
          <a:lstStyle/>
          <a:p>
            <a:r>
              <a:rPr lang="en-US"/>
              <a:t>Page </a:t>
            </a:r>
            <a:fld id="{9D46F3A4-F478-9440-BC8E-B732027F4C86}" type="slidenum">
              <a:rPr lang="en-US" smtClean="0"/>
              <a:pPr/>
              <a:t>7</a:t>
            </a:fld>
            <a:endParaRPr lang="en-US" dirty="0"/>
          </a:p>
        </p:txBody>
      </p:sp>
      <p:pic>
        <p:nvPicPr>
          <p:cNvPr id="7" name="Picture 6">
            <a:extLst>
              <a:ext uri="{FF2B5EF4-FFF2-40B4-BE49-F238E27FC236}">
                <a16:creationId xmlns:a16="http://schemas.microsoft.com/office/drawing/2014/main" id="{3D784C78-40AB-CC1A-07CC-D3B705365173}"/>
              </a:ext>
            </a:extLst>
          </p:cNvPr>
          <p:cNvPicPr>
            <a:picLocks noChangeAspect="1"/>
          </p:cNvPicPr>
          <p:nvPr/>
        </p:nvPicPr>
        <p:blipFill rotWithShape="1">
          <a:blip r:embed="rId3"/>
          <a:srcRect t="9021" r="1159"/>
          <a:stretch/>
        </p:blipFill>
        <p:spPr>
          <a:xfrm>
            <a:off x="2567608" y="1916832"/>
            <a:ext cx="7682291" cy="4357389"/>
          </a:xfrm>
          <a:prstGeom prst="rect">
            <a:avLst/>
          </a:prstGeom>
        </p:spPr>
      </p:pic>
    </p:spTree>
    <p:extLst>
      <p:ext uri="{BB962C8B-B14F-4D97-AF65-F5344CB8AC3E}">
        <p14:creationId xmlns:p14="http://schemas.microsoft.com/office/powerpoint/2010/main" val="384088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1225" y="1340768"/>
            <a:ext cx="10369550" cy="720080"/>
          </a:xfrm>
        </p:spPr>
        <p:txBody>
          <a:bodyPr/>
          <a:lstStyle/>
          <a:p>
            <a:r>
              <a:rPr lang="en-US" dirty="0"/>
              <a:t>Technical Overview of the Chatbot</a:t>
            </a:r>
            <a:br>
              <a:rPr lang="en-US" dirty="0"/>
            </a:br>
            <a:r>
              <a:rPr lang="en-US" sz="1800" b="0" dirty="0"/>
              <a:t>Introduction to RAG and its Architecture</a:t>
            </a:r>
          </a:p>
        </p:txBody>
      </p:sp>
      <p:sp>
        <p:nvSpPr>
          <p:cNvPr id="2" name="Foliennummernplatzhalter 1"/>
          <p:cNvSpPr>
            <a:spLocks noGrp="1"/>
          </p:cNvSpPr>
          <p:nvPr>
            <p:ph type="sldNum" sz="quarter" idx="12"/>
          </p:nvPr>
        </p:nvSpPr>
        <p:spPr/>
        <p:txBody>
          <a:bodyPr/>
          <a:lstStyle/>
          <a:p>
            <a:r>
              <a:rPr lang="en-US"/>
              <a:t>Page </a:t>
            </a:r>
            <a:fld id="{9D46F3A4-F478-9440-BC8E-B732027F4C86}" type="slidenum">
              <a:rPr lang="en-US" smtClean="0"/>
              <a:pPr/>
              <a:t>8</a:t>
            </a:fld>
            <a:endParaRPr lang="en-US" dirty="0"/>
          </a:p>
        </p:txBody>
      </p:sp>
      <p:sp>
        <p:nvSpPr>
          <p:cNvPr id="3" name="Rectangle 3">
            <a:extLst>
              <a:ext uri="{FF2B5EF4-FFF2-40B4-BE49-F238E27FC236}">
                <a16:creationId xmlns:a16="http://schemas.microsoft.com/office/drawing/2014/main" id="{F2A23149-36C4-835D-4CB6-78409C37D243}"/>
              </a:ext>
            </a:extLst>
          </p:cNvPr>
          <p:cNvSpPr txBox="1">
            <a:spLocks noChangeArrowheads="1"/>
          </p:cNvSpPr>
          <p:nvPr/>
        </p:nvSpPr>
        <p:spPr bwMode="auto">
          <a:xfrm>
            <a:off x="479376" y="2276872"/>
            <a:ext cx="8496944" cy="295232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a:buFontTx/>
              <a:buChar char="-"/>
            </a:pPr>
            <a:r>
              <a:rPr lang="en-US" kern="0" dirty="0"/>
              <a:t>RAG (Retrieval-Augmented Generation) = information retrieval + text generation </a:t>
            </a:r>
          </a:p>
          <a:p>
            <a:pPr>
              <a:buFontTx/>
              <a:buChar char="-"/>
            </a:pPr>
            <a:r>
              <a:rPr lang="en-US" kern="0" dirty="0"/>
              <a:t>Importance of RAG in improving chatbot responses</a:t>
            </a:r>
          </a:p>
          <a:p>
            <a:pPr>
              <a:buFontTx/>
              <a:buChar char="-"/>
            </a:pPr>
            <a:r>
              <a:rPr lang="en-US" kern="0" dirty="0"/>
              <a:t>Components and interactions:</a:t>
            </a:r>
          </a:p>
          <a:p>
            <a:pPr lvl="1">
              <a:buFontTx/>
              <a:buChar char="-"/>
            </a:pPr>
            <a:endParaRPr lang="en-US" kern="0" dirty="0"/>
          </a:p>
          <a:p>
            <a:pPr>
              <a:buFontTx/>
              <a:buChar char="-"/>
            </a:pPr>
            <a:endParaRPr lang="en-US" kern="0" dirty="0"/>
          </a:p>
        </p:txBody>
      </p:sp>
      <p:pic>
        <p:nvPicPr>
          <p:cNvPr id="4" name="Picture 2" descr="Retrieval-Augmented Generation. The Evolution of Natural Language… | by  Minesh A. Jethva | Medium">
            <a:extLst>
              <a:ext uri="{FF2B5EF4-FFF2-40B4-BE49-F238E27FC236}">
                <a16:creationId xmlns:a16="http://schemas.microsoft.com/office/drawing/2014/main" id="{0CE05E82-5EEF-CF81-6597-1AE436C59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3152754"/>
            <a:ext cx="8112732" cy="370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99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55E7-F85A-1310-8239-B3A91A98B3F2}"/>
              </a:ext>
            </a:extLst>
          </p:cNvPr>
          <p:cNvSpPr>
            <a:spLocks noGrp="1"/>
          </p:cNvSpPr>
          <p:nvPr>
            <p:ph type="title"/>
          </p:nvPr>
        </p:nvSpPr>
        <p:spPr/>
        <p:txBody>
          <a:bodyPr/>
          <a:lstStyle/>
          <a:p>
            <a:r>
              <a:rPr lang="en-US" dirty="0"/>
              <a:t>Technical Overview of the Chatbot</a:t>
            </a:r>
            <a:br>
              <a:rPr lang="en-US" dirty="0"/>
            </a:br>
            <a:r>
              <a:rPr lang="en-US" sz="1800" b="0" dirty="0"/>
              <a:t>Data Exploration</a:t>
            </a:r>
            <a:endParaRPr lang="en-HU" dirty="0"/>
          </a:p>
        </p:txBody>
      </p:sp>
      <p:sp>
        <p:nvSpPr>
          <p:cNvPr id="4" name="Date Placeholder 3">
            <a:extLst>
              <a:ext uri="{FF2B5EF4-FFF2-40B4-BE49-F238E27FC236}">
                <a16:creationId xmlns:a16="http://schemas.microsoft.com/office/drawing/2014/main" id="{BAD2863A-77CE-5D69-1598-C72EB9A4666A}"/>
              </a:ext>
            </a:extLst>
          </p:cNvPr>
          <p:cNvSpPr>
            <a:spLocks noGrp="1"/>
          </p:cNvSpPr>
          <p:nvPr>
            <p:ph type="dt" sz="half" idx="10"/>
          </p:nvPr>
        </p:nvSpPr>
        <p:spPr/>
        <p:txBody>
          <a:bodyPr/>
          <a:lstStyle/>
          <a:p>
            <a:fld id="{908111BC-6152-4315-B33F-C80A8FBDF65E}" type="datetime1">
              <a:rPr lang="en-US" smtClean="0"/>
              <a:t>5/27/24</a:t>
            </a:fld>
            <a:endParaRPr lang="en-US" dirty="0"/>
          </a:p>
        </p:txBody>
      </p:sp>
      <p:sp>
        <p:nvSpPr>
          <p:cNvPr id="6" name="Slide Number Placeholder 5">
            <a:extLst>
              <a:ext uri="{FF2B5EF4-FFF2-40B4-BE49-F238E27FC236}">
                <a16:creationId xmlns:a16="http://schemas.microsoft.com/office/drawing/2014/main" id="{30E9C3FA-4779-9231-E1ED-C3349077F272}"/>
              </a:ext>
            </a:extLst>
          </p:cNvPr>
          <p:cNvSpPr>
            <a:spLocks noGrp="1"/>
          </p:cNvSpPr>
          <p:nvPr>
            <p:ph type="sldNum" sz="quarter" idx="12"/>
          </p:nvPr>
        </p:nvSpPr>
        <p:spPr/>
        <p:txBody>
          <a:bodyPr/>
          <a:lstStyle/>
          <a:p>
            <a:r>
              <a:rPr lang="en-US"/>
              <a:t>Page </a:t>
            </a:r>
            <a:fld id="{9D46F3A4-F478-9440-BC8E-B732027F4C86}" type="slidenum">
              <a:rPr lang="en-US" smtClean="0"/>
              <a:pPr/>
              <a:t>9</a:t>
            </a:fld>
            <a:endParaRPr lang="en-US" dirty="0"/>
          </a:p>
        </p:txBody>
      </p:sp>
      <p:pic>
        <p:nvPicPr>
          <p:cNvPr id="8" name="Picture 7" descr="A screen shot of a computer program&#10;&#10;Description automatically generated">
            <a:extLst>
              <a:ext uri="{FF2B5EF4-FFF2-40B4-BE49-F238E27FC236}">
                <a16:creationId xmlns:a16="http://schemas.microsoft.com/office/drawing/2014/main" id="{545DF39C-6126-02D8-7DDD-A8F9532483DB}"/>
              </a:ext>
            </a:extLst>
          </p:cNvPr>
          <p:cNvPicPr>
            <a:picLocks noChangeAspect="1"/>
          </p:cNvPicPr>
          <p:nvPr/>
        </p:nvPicPr>
        <p:blipFill>
          <a:blip r:embed="rId3"/>
          <a:stretch>
            <a:fillRect/>
          </a:stretch>
        </p:blipFill>
        <p:spPr>
          <a:xfrm>
            <a:off x="911225" y="2348880"/>
            <a:ext cx="4941297" cy="3645024"/>
          </a:xfrm>
          <a:prstGeom prst="rect">
            <a:avLst/>
          </a:prstGeom>
        </p:spPr>
      </p:pic>
      <p:pic>
        <p:nvPicPr>
          <p:cNvPr id="10" name="Picture 9" descr="A close-up of words&#10;&#10;Description automatically generated">
            <a:extLst>
              <a:ext uri="{FF2B5EF4-FFF2-40B4-BE49-F238E27FC236}">
                <a16:creationId xmlns:a16="http://schemas.microsoft.com/office/drawing/2014/main" id="{60635254-067C-BD70-BC4B-3AA0C78C80A2}"/>
              </a:ext>
            </a:extLst>
          </p:cNvPr>
          <p:cNvPicPr>
            <a:picLocks noChangeAspect="1"/>
          </p:cNvPicPr>
          <p:nvPr/>
        </p:nvPicPr>
        <p:blipFill>
          <a:blip r:embed="rId4"/>
          <a:stretch>
            <a:fillRect/>
          </a:stretch>
        </p:blipFill>
        <p:spPr>
          <a:xfrm>
            <a:off x="5974360" y="1184103"/>
            <a:ext cx="5633068" cy="2844489"/>
          </a:xfrm>
          <a:prstGeom prst="rect">
            <a:avLst/>
          </a:prstGeom>
        </p:spPr>
      </p:pic>
      <p:pic>
        <p:nvPicPr>
          <p:cNvPr id="11" name="Picture 10">
            <a:extLst>
              <a:ext uri="{FF2B5EF4-FFF2-40B4-BE49-F238E27FC236}">
                <a16:creationId xmlns:a16="http://schemas.microsoft.com/office/drawing/2014/main" id="{B894A674-F1E5-B13C-1952-5AE4926A5577}"/>
              </a:ext>
            </a:extLst>
          </p:cNvPr>
          <p:cNvPicPr>
            <a:picLocks noChangeAspect="1"/>
          </p:cNvPicPr>
          <p:nvPr/>
        </p:nvPicPr>
        <p:blipFill>
          <a:blip r:embed="rId5"/>
          <a:stretch>
            <a:fillRect/>
          </a:stretch>
        </p:blipFill>
        <p:spPr>
          <a:xfrm>
            <a:off x="6090594" y="4063251"/>
            <a:ext cx="5400600" cy="2082293"/>
          </a:xfrm>
          <a:prstGeom prst="rect">
            <a:avLst/>
          </a:prstGeom>
        </p:spPr>
      </p:pic>
    </p:spTree>
    <p:extLst>
      <p:ext uri="{BB962C8B-B14F-4D97-AF65-F5344CB8AC3E}">
        <p14:creationId xmlns:p14="http://schemas.microsoft.com/office/powerpoint/2010/main" val="1908983439"/>
      </p:ext>
    </p:extLst>
  </p:cSld>
  <p:clrMapOvr>
    <a:masterClrMapping/>
  </p:clrMapOvr>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e.potx" id="{749176B2-8F2A-4342-A048-60BED46E758F}" vid="{432F7B11-0F4C-4FE0-A45B-1D1A5AE252E3}"/>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uzh_praesentation_16-9_e</Template>
  <TotalTime>12462</TotalTime>
  <Words>3409</Words>
  <Application>Microsoft Macintosh PowerPoint</Application>
  <PresentationFormat>Widescreen</PresentationFormat>
  <Paragraphs>262</Paragraphs>
  <Slides>18</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ui-sans-serif</vt:lpstr>
      <vt:lpstr>UZH</vt:lpstr>
      <vt:lpstr>Regulatory Requirements Tool Based on GenAI</vt:lpstr>
      <vt:lpstr>Content </vt:lpstr>
      <vt:lpstr>Introduction Background </vt:lpstr>
      <vt:lpstr>Introduction Motivation and Challenges</vt:lpstr>
      <vt:lpstr>Introduction Motivation and Use Cases </vt:lpstr>
      <vt:lpstr>Technical Overview of the Chatbot GenAI and LLM</vt:lpstr>
      <vt:lpstr>Technical Overview of the Chatbot GenAI and LLM</vt:lpstr>
      <vt:lpstr>Technical Overview of the Chatbot Introduction to RAG and its Architecture</vt:lpstr>
      <vt:lpstr>Technical Overview of the Chatbot Data Exploration</vt:lpstr>
      <vt:lpstr>Technical Overview of the Chatbot Data Exploration</vt:lpstr>
      <vt:lpstr>Technical Overview of the Chatbot Detailed Architecture</vt:lpstr>
      <vt:lpstr>Technical Overview of the Chatbot Detailed Architecture - Vectorization</vt:lpstr>
      <vt:lpstr>Technical Overview of the Chatbot Detailed Architecture – Response Generation</vt:lpstr>
      <vt:lpstr>Performance Evaluation </vt:lpstr>
      <vt:lpstr>Performance Evaluation</vt:lpstr>
      <vt:lpstr>Performance Evaluation Equations</vt:lpstr>
      <vt:lpstr>Future Work and Improvments</vt:lpstr>
      <vt:lpstr>Thank you! 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the title of the presentation here</dc:title>
  <dc:subject/>
  <dc:creator>Microsoft Office User</dc:creator>
  <cp:keywords/>
  <dc:description>Vorlage uzh_praesentationen_16:9_e MSO2016 v3 11.02.2016</dc:description>
  <cp:lastModifiedBy>Anna Almassy</cp:lastModifiedBy>
  <cp:revision>17</cp:revision>
  <dcterms:created xsi:type="dcterms:W3CDTF">2018-11-13T11:10:22Z</dcterms:created>
  <dcterms:modified xsi:type="dcterms:W3CDTF">2024-05-28T20:30:45Z</dcterms:modified>
  <cp:category/>
</cp:coreProperties>
</file>